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8"/>
  </p:notesMasterIdLst>
  <p:handoutMasterIdLst>
    <p:handoutMasterId r:id="rId129"/>
  </p:handoutMasterIdLst>
  <p:sldIdLst>
    <p:sldId id="325" r:id="rId5"/>
    <p:sldId id="326" r:id="rId6"/>
    <p:sldId id="341" r:id="rId7"/>
    <p:sldId id="327" r:id="rId8"/>
    <p:sldId id="257" r:id="rId9"/>
    <p:sldId id="258" r:id="rId10"/>
    <p:sldId id="259" r:id="rId11"/>
    <p:sldId id="260" r:id="rId12"/>
    <p:sldId id="352" r:id="rId13"/>
    <p:sldId id="385" r:id="rId14"/>
    <p:sldId id="413" r:id="rId15"/>
    <p:sldId id="377" r:id="rId16"/>
    <p:sldId id="378" r:id="rId17"/>
    <p:sldId id="379" r:id="rId18"/>
    <p:sldId id="380" r:id="rId19"/>
    <p:sldId id="381" r:id="rId20"/>
    <p:sldId id="382" r:id="rId21"/>
    <p:sldId id="383" r:id="rId22"/>
    <p:sldId id="414" r:id="rId23"/>
    <p:sldId id="415" r:id="rId24"/>
    <p:sldId id="416" r:id="rId25"/>
    <p:sldId id="386" r:id="rId26"/>
    <p:sldId id="417" r:id="rId27"/>
    <p:sldId id="418" r:id="rId28"/>
    <p:sldId id="419" r:id="rId29"/>
    <p:sldId id="420" r:id="rId30"/>
    <p:sldId id="421" r:id="rId31"/>
    <p:sldId id="422" r:id="rId32"/>
    <p:sldId id="423" r:id="rId33"/>
    <p:sldId id="424" r:id="rId34"/>
    <p:sldId id="425" r:id="rId35"/>
    <p:sldId id="426" r:id="rId36"/>
    <p:sldId id="427" r:id="rId37"/>
    <p:sldId id="428" r:id="rId38"/>
    <p:sldId id="429" r:id="rId39"/>
    <p:sldId id="430" r:id="rId40"/>
    <p:sldId id="431" r:id="rId41"/>
    <p:sldId id="432" r:id="rId42"/>
    <p:sldId id="433" r:id="rId43"/>
    <p:sldId id="434" r:id="rId44"/>
    <p:sldId id="435" r:id="rId45"/>
    <p:sldId id="436" r:id="rId46"/>
    <p:sldId id="437" r:id="rId47"/>
    <p:sldId id="438" r:id="rId48"/>
    <p:sldId id="439" r:id="rId49"/>
    <p:sldId id="440" r:id="rId50"/>
    <p:sldId id="441" r:id="rId51"/>
    <p:sldId id="442" r:id="rId52"/>
    <p:sldId id="443" r:id="rId53"/>
    <p:sldId id="444" r:id="rId54"/>
    <p:sldId id="445" r:id="rId55"/>
    <p:sldId id="446" r:id="rId56"/>
    <p:sldId id="447" r:id="rId57"/>
    <p:sldId id="448" r:id="rId58"/>
    <p:sldId id="449" r:id="rId59"/>
    <p:sldId id="450" r:id="rId60"/>
    <p:sldId id="451" r:id="rId61"/>
    <p:sldId id="452" r:id="rId62"/>
    <p:sldId id="262" r:id="rId63"/>
    <p:sldId id="263" r:id="rId64"/>
    <p:sldId id="453" r:id="rId65"/>
    <p:sldId id="395" r:id="rId66"/>
    <p:sldId id="401" r:id="rId67"/>
    <p:sldId id="392" r:id="rId68"/>
    <p:sldId id="393" r:id="rId69"/>
    <p:sldId id="345" r:id="rId70"/>
    <p:sldId id="346" r:id="rId71"/>
    <p:sldId id="454" r:id="rId72"/>
    <p:sldId id="261" r:id="rId73"/>
    <p:sldId id="366" r:id="rId74"/>
    <p:sldId id="367" r:id="rId75"/>
    <p:sldId id="369" r:id="rId76"/>
    <p:sldId id="396" r:id="rId77"/>
    <p:sldId id="370" r:id="rId78"/>
    <p:sldId id="371" r:id="rId79"/>
    <p:sldId id="372" r:id="rId80"/>
    <p:sldId id="397" r:id="rId81"/>
    <p:sldId id="373" r:id="rId82"/>
    <p:sldId id="374" r:id="rId83"/>
    <p:sldId id="398" r:id="rId84"/>
    <p:sldId id="375" r:id="rId85"/>
    <p:sldId id="400" r:id="rId86"/>
    <p:sldId id="376" r:id="rId87"/>
    <p:sldId id="399" r:id="rId88"/>
    <p:sldId id="402" r:id="rId89"/>
    <p:sldId id="457" r:id="rId90"/>
    <p:sldId id="458" r:id="rId91"/>
    <p:sldId id="412" r:id="rId92"/>
    <p:sldId id="459" r:id="rId93"/>
    <p:sldId id="403" r:id="rId94"/>
    <p:sldId id="408" r:id="rId95"/>
    <p:sldId id="409" r:id="rId96"/>
    <p:sldId id="404" r:id="rId97"/>
    <p:sldId id="405" r:id="rId98"/>
    <p:sldId id="406" r:id="rId99"/>
    <p:sldId id="460" r:id="rId100"/>
    <p:sldId id="348" r:id="rId101"/>
    <p:sldId id="349" r:id="rId102"/>
    <p:sldId id="350" r:id="rId103"/>
    <p:sldId id="461" r:id="rId104"/>
    <p:sldId id="462" r:id="rId105"/>
    <p:sldId id="407" r:id="rId106"/>
    <p:sldId id="411" r:id="rId107"/>
    <p:sldId id="410" r:id="rId108"/>
    <p:sldId id="355" r:id="rId109"/>
    <p:sldId id="356" r:id="rId110"/>
    <p:sldId id="357" r:id="rId111"/>
    <p:sldId id="359" r:id="rId112"/>
    <p:sldId id="463" r:id="rId113"/>
    <p:sldId id="347" r:id="rId114"/>
    <p:sldId id="464" r:id="rId115"/>
    <p:sldId id="465" r:id="rId116"/>
    <p:sldId id="351" r:id="rId117"/>
    <p:sldId id="466" r:id="rId118"/>
    <p:sldId id="467" r:id="rId119"/>
    <p:sldId id="468" r:id="rId120"/>
    <p:sldId id="264" r:id="rId121"/>
    <p:sldId id="265" r:id="rId122"/>
    <p:sldId id="266" r:id="rId123"/>
    <p:sldId id="267" r:id="rId124"/>
    <p:sldId id="469" r:id="rId125"/>
    <p:sldId id="338" r:id="rId126"/>
    <p:sldId id="339" r:id="rId127"/>
  </p:sldIdLst>
  <p:sldSz cx="12192000" cy="6858000"/>
  <p:notesSz cx="6858000" cy="9144000"/>
  <p:defaultTextStyle>
    <a:defPPr rtl="0">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205" autoAdjust="0"/>
  </p:normalViewPr>
  <p:slideViewPr>
    <p:cSldViewPr snapToGrid="0">
      <p:cViewPr varScale="1">
        <p:scale>
          <a:sx n="96" d="100"/>
          <a:sy n="96" d="100"/>
        </p:scale>
        <p:origin x="1134" y="31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2" d="100"/>
          <a:sy n="92" d="100"/>
        </p:scale>
        <p:origin x="364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commentAuthors" Target="commentAuthors.xml"/><Relationship Id="rId135"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BC4295-4F06-4380-8715-FFBD17BD2CB5}"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B469697B-3305-4E85-86A4-EFB9C2493AA5}">
      <dgm:prSet/>
      <dgm:spPr/>
      <dgm:t>
        <a:bodyPr/>
        <a:lstStyle/>
        <a:p>
          <a:r>
            <a:rPr lang="pl-PL" b="0" dirty="0" err="1"/>
            <a:t>Python</a:t>
          </a:r>
          <a:r>
            <a:rPr lang="pl-PL" b="0" dirty="0"/>
            <a:t> – </a:t>
          </a:r>
          <a:r>
            <a:rPr lang="pl-PL" b="0" dirty="0" err="1"/>
            <a:t>TensorFlow</a:t>
          </a:r>
          <a:r>
            <a:rPr lang="pl-PL" b="0" dirty="0"/>
            <a:t>, KERAS, </a:t>
          </a:r>
          <a:r>
            <a:rPr lang="pl-PL" b="0" dirty="0" err="1"/>
            <a:t>NumPy</a:t>
          </a:r>
          <a:r>
            <a:rPr lang="pl-PL" b="0" dirty="0"/>
            <a:t>, </a:t>
          </a:r>
          <a:r>
            <a:rPr lang="pl-PL" b="0" dirty="0" err="1"/>
            <a:t>Pandas</a:t>
          </a:r>
          <a:r>
            <a:rPr lang="pl-PL" b="0" dirty="0"/>
            <a:t>, </a:t>
          </a:r>
          <a:r>
            <a:rPr lang="pl-PL" b="0" dirty="0" err="1"/>
            <a:t>scikit-learn</a:t>
          </a:r>
          <a:r>
            <a:rPr lang="pl-PL" b="0" dirty="0"/>
            <a:t>, </a:t>
          </a:r>
          <a:r>
            <a:rPr lang="pl-PL" b="0" dirty="0" err="1"/>
            <a:t>SciPy</a:t>
          </a:r>
          <a:endParaRPr lang="en-US" dirty="0"/>
        </a:p>
      </dgm:t>
    </dgm:pt>
    <dgm:pt modelId="{1726C2F7-ABE6-4D92-90A4-B050723D582E}" type="parTrans" cxnId="{7C1B600A-73B8-4C9B-ADCD-7AD900AB247E}">
      <dgm:prSet/>
      <dgm:spPr/>
      <dgm:t>
        <a:bodyPr/>
        <a:lstStyle/>
        <a:p>
          <a:endParaRPr lang="en-US"/>
        </a:p>
      </dgm:t>
    </dgm:pt>
    <dgm:pt modelId="{4A85C18F-D6AD-4C0A-BB64-3FB35B5E9E1F}" type="sibTrans" cxnId="{7C1B600A-73B8-4C9B-ADCD-7AD900AB247E}">
      <dgm:prSet/>
      <dgm:spPr/>
      <dgm:t>
        <a:bodyPr/>
        <a:lstStyle/>
        <a:p>
          <a:endParaRPr lang="en-US"/>
        </a:p>
      </dgm:t>
    </dgm:pt>
    <dgm:pt modelId="{CAF7D2C9-46F7-4C44-869B-9C1C77193B38}">
      <dgm:prSet/>
      <dgm:spPr/>
      <dgm:t>
        <a:bodyPr/>
        <a:lstStyle/>
        <a:p>
          <a:r>
            <a:rPr lang="pl-PL" b="0" dirty="0"/>
            <a:t>Java – </a:t>
          </a:r>
          <a:r>
            <a:rPr lang="pl-PL" b="0" dirty="0" err="1"/>
            <a:t>TensorFlow</a:t>
          </a:r>
          <a:r>
            <a:rPr lang="pl-PL" b="0" dirty="0"/>
            <a:t>, Apache </a:t>
          </a:r>
          <a:r>
            <a:rPr lang="pl-PL" b="0" dirty="0" err="1"/>
            <a:t>Spark’s</a:t>
          </a:r>
          <a:r>
            <a:rPr lang="pl-PL" b="0" dirty="0"/>
            <a:t> </a:t>
          </a:r>
          <a:r>
            <a:rPr lang="pl-PL" b="0" dirty="0" err="1"/>
            <a:t>Mlib</a:t>
          </a:r>
          <a:r>
            <a:rPr lang="pl-PL" b="0" dirty="0"/>
            <a:t>, </a:t>
          </a:r>
          <a:r>
            <a:rPr lang="pl-PL" b="0" dirty="0" err="1"/>
            <a:t>Deep</a:t>
          </a:r>
          <a:r>
            <a:rPr lang="pl-PL" b="0" dirty="0"/>
            <a:t> Learning for Java, ELKI, Java-ML, JSAT, </a:t>
          </a:r>
          <a:r>
            <a:rPr lang="pl-PL" b="0" dirty="0" err="1"/>
            <a:t>Mahout</a:t>
          </a:r>
          <a:r>
            <a:rPr lang="pl-PL" b="0" dirty="0"/>
            <a:t>, MALLET</a:t>
          </a:r>
          <a:endParaRPr lang="en-US" dirty="0"/>
        </a:p>
      </dgm:t>
    </dgm:pt>
    <dgm:pt modelId="{EFF3DFBD-8D30-4637-BD00-5D3EDA32B32A}" type="parTrans" cxnId="{6A1DEF52-8BF6-47DC-8DA3-35C150AE0BB3}">
      <dgm:prSet/>
      <dgm:spPr/>
      <dgm:t>
        <a:bodyPr/>
        <a:lstStyle/>
        <a:p>
          <a:endParaRPr lang="en-US"/>
        </a:p>
      </dgm:t>
    </dgm:pt>
    <dgm:pt modelId="{2EB1636E-624C-4F14-A8DC-802EE5B9A74E}" type="sibTrans" cxnId="{6A1DEF52-8BF6-47DC-8DA3-35C150AE0BB3}">
      <dgm:prSet/>
      <dgm:spPr/>
      <dgm:t>
        <a:bodyPr/>
        <a:lstStyle/>
        <a:p>
          <a:endParaRPr lang="en-US"/>
        </a:p>
      </dgm:t>
    </dgm:pt>
    <dgm:pt modelId="{EC35633E-009D-48B1-857C-8DF92619DF24}">
      <dgm:prSet/>
      <dgm:spPr/>
      <dgm:t>
        <a:bodyPr/>
        <a:lstStyle/>
        <a:p>
          <a:r>
            <a:rPr lang="pl-PL" b="0" dirty="0"/>
            <a:t>JavaScript – </a:t>
          </a:r>
          <a:r>
            <a:rPr lang="pl-PL" b="0" dirty="0" err="1"/>
            <a:t>TensorFlow</a:t>
          </a:r>
          <a:r>
            <a:rPr lang="pl-PL" b="0" dirty="0"/>
            <a:t>, ml5js, brain.js (</a:t>
          </a:r>
          <a:r>
            <a:rPr lang="pl-PL" b="0" dirty="0" err="1"/>
            <a:t>Neural</a:t>
          </a:r>
          <a:r>
            <a:rPr lang="pl-PL" b="0" dirty="0"/>
            <a:t> Networks), </a:t>
          </a:r>
          <a:r>
            <a:rPr lang="pl-PL" b="0" dirty="0" err="1"/>
            <a:t>Synaptic</a:t>
          </a:r>
          <a:r>
            <a:rPr lang="pl-PL" b="0" dirty="0"/>
            <a:t> (</a:t>
          </a:r>
          <a:r>
            <a:rPr lang="pl-PL" b="0" dirty="0" err="1"/>
            <a:t>Neural</a:t>
          </a:r>
          <a:r>
            <a:rPr lang="pl-PL" b="0" dirty="0"/>
            <a:t> Networks), Natural (Natural Language Processing), </a:t>
          </a:r>
          <a:r>
            <a:rPr lang="pl-PL" b="0" dirty="0" err="1"/>
            <a:t>ConvNetJS</a:t>
          </a:r>
          <a:r>
            <a:rPr lang="pl-PL" b="0" dirty="0"/>
            <a:t> (</a:t>
          </a:r>
          <a:r>
            <a:rPr lang="pl-PL" b="0" dirty="0" err="1"/>
            <a:t>Convolutional</a:t>
          </a:r>
          <a:r>
            <a:rPr lang="pl-PL" b="0" dirty="0"/>
            <a:t> </a:t>
          </a:r>
          <a:r>
            <a:rPr lang="pl-PL" b="0" dirty="0" err="1"/>
            <a:t>Neural</a:t>
          </a:r>
          <a:r>
            <a:rPr lang="pl-PL" b="0" dirty="0"/>
            <a:t> Networks), </a:t>
          </a:r>
          <a:r>
            <a:rPr lang="en-US" b="0" dirty="0" err="1"/>
            <a:t>mljs</a:t>
          </a:r>
          <a:r>
            <a:rPr lang="en-US" b="0" dirty="0"/>
            <a:t> (A set of sub-libraries with a variety of functions)</a:t>
          </a:r>
          <a:r>
            <a:rPr lang="pl-PL" b="0" dirty="0"/>
            <a:t>, </a:t>
          </a:r>
          <a:r>
            <a:rPr lang="pl-PL" b="0" dirty="0" err="1"/>
            <a:t>Neataptic</a:t>
          </a:r>
          <a:r>
            <a:rPr lang="pl-PL" b="0" dirty="0"/>
            <a:t> (</a:t>
          </a:r>
          <a:r>
            <a:rPr lang="pl-PL" b="0" dirty="0" err="1"/>
            <a:t>Neural</a:t>
          </a:r>
          <a:r>
            <a:rPr lang="pl-PL" b="0" dirty="0"/>
            <a:t> Networks), </a:t>
          </a:r>
          <a:r>
            <a:rPr lang="pl-PL" b="0" dirty="0" err="1"/>
            <a:t>Webdnn</a:t>
          </a:r>
          <a:r>
            <a:rPr lang="pl-PL" b="0" dirty="0"/>
            <a:t> (</a:t>
          </a:r>
          <a:r>
            <a:rPr lang="pl-PL" b="0" dirty="0" err="1"/>
            <a:t>Deep</a:t>
          </a:r>
          <a:r>
            <a:rPr lang="pl-PL" b="0" dirty="0"/>
            <a:t> Learning)</a:t>
          </a:r>
          <a:endParaRPr lang="en-US" dirty="0"/>
        </a:p>
      </dgm:t>
    </dgm:pt>
    <dgm:pt modelId="{5BF2CA60-90C0-4F99-BA08-5923E9AE4A56}" type="parTrans" cxnId="{4D1962F1-DDAC-450E-A287-2B53CF2DF440}">
      <dgm:prSet/>
      <dgm:spPr/>
      <dgm:t>
        <a:bodyPr/>
        <a:lstStyle/>
        <a:p>
          <a:endParaRPr lang="en-US"/>
        </a:p>
      </dgm:t>
    </dgm:pt>
    <dgm:pt modelId="{FC735F1E-97F6-41F8-B672-4AC05974F10C}" type="sibTrans" cxnId="{4D1962F1-DDAC-450E-A287-2B53CF2DF440}">
      <dgm:prSet/>
      <dgm:spPr/>
      <dgm:t>
        <a:bodyPr/>
        <a:lstStyle/>
        <a:p>
          <a:endParaRPr lang="en-US"/>
        </a:p>
      </dgm:t>
    </dgm:pt>
    <dgm:pt modelId="{BF43220B-2BEF-4CEC-B468-B924424CAC9E}">
      <dgm:prSet/>
      <dgm:spPr/>
      <dgm:t>
        <a:bodyPr/>
        <a:lstStyle/>
        <a:p>
          <a:r>
            <a:rPr lang="pl-PL" b="0" dirty="0"/>
            <a:t>.NET</a:t>
          </a:r>
        </a:p>
        <a:p>
          <a:r>
            <a:rPr lang="pl-PL" b="0" dirty="0"/>
            <a:t>ML.NET</a:t>
          </a:r>
          <a:endParaRPr lang="en-US" dirty="0"/>
        </a:p>
      </dgm:t>
    </dgm:pt>
    <dgm:pt modelId="{3916C916-12C5-4753-9AC0-3FF342B9ADD9}" type="parTrans" cxnId="{F3BCDB89-83EF-4A3A-933D-FD07F4DC8263}">
      <dgm:prSet/>
      <dgm:spPr/>
      <dgm:t>
        <a:bodyPr/>
        <a:lstStyle/>
        <a:p>
          <a:endParaRPr lang="en-US"/>
        </a:p>
      </dgm:t>
    </dgm:pt>
    <dgm:pt modelId="{C58C053F-8AFF-4CC0-AD8B-45F9706AA188}" type="sibTrans" cxnId="{F3BCDB89-83EF-4A3A-933D-FD07F4DC8263}">
      <dgm:prSet/>
      <dgm:spPr/>
      <dgm:t>
        <a:bodyPr/>
        <a:lstStyle/>
        <a:p>
          <a:endParaRPr lang="en-US"/>
        </a:p>
      </dgm:t>
    </dgm:pt>
    <dgm:pt modelId="{21033CD9-7B92-4B9D-B83F-97D4B3F20718}" type="pres">
      <dgm:prSet presAssocID="{87BC4295-4F06-4380-8715-FFBD17BD2CB5}" presName="root" presStyleCnt="0">
        <dgm:presLayoutVars>
          <dgm:dir/>
          <dgm:resizeHandles val="exact"/>
        </dgm:presLayoutVars>
      </dgm:prSet>
      <dgm:spPr/>
    </dgm:pt>
    <dgm:pt modelId="{4B77B533-EDC3-41F2-B17F-191E33869039}" type="pres">
      <dgm:prSet presAssocID="{B469697B-3305-4E85-86A4-EFB9C2493AA5}" presName="compNode" presStyleCnt="0"/>
      <dgm:spPr/>
    </dgm:pt>
    <dgm:pt modelId="{A118346C-C66C-4122-96E6-62F66C662EFA}" type="pres">
      <dgm:prSet presAssocID="{B469697B-3305-4E85-86A4-EFB9C2493A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94EB56AF-1848-4CBC-AAB0-A828BF451B19}" type="pres">
      <dgm:prSet presAssocID="{B469697B-3305-4E85-86A4-EFB9C2493AA5}" presName="spaceRect" presStyleCnt="0"/>
      <dgm:spPr/>
    </dgm:pt>
    <dgm:pt modelId="{B1A7B36F-F37F-410C-96B4-6CFE770709FD}" type="pres">
      <dgm:prSet presAssocID="{B469697B-3305-4E85-86A4-EFB9C2493AA5}" presName="textRect" presStyleLbl="revTx" presStyleIdx="0" presStyleCnt="4">
        <dgm:presLayoutVars>
          <dgm:chMax val="1"/>
          <dgm:chPref val="1"/>
        </dgm:presLayoutVars>
      </dgm:prSet>
      <dgm:spPr/>
    </dgm:pt>
    <dgm:pt modelId="{BD5D2D00-BCB4-4760-8168-1DB3BE8A7669}" type="pres">
      <dgm:prSet presAssocID="{4A85C18F-D6AD-4C0A-BB64-3FB35B5E9E1F}" presName="sibTrans" presStyleCnt="0"/>
      <dgm:spPr/>
    </dgm:pt>
    <dgm:pt modelId="{656FBC55-26EB-4DFF-A332-B7025BE261A5}" type="pres">
      <dgm:prSet presAssocID="{CAF7D2C9-46F7-4C44-869B-9C1C77193B38}" presName="compNode" presStyleCnt="0"/>
      <dgm:spPr/>
    </dgm:pt>
    <dgm:pt modelId="{EA8835C9-C377-4D6A-B9BC-CC41C5889362}" type="pres">
      <dgm:prSet presAssocID="{CAF7D2C9-46F7-4C44-869B-9C1C77193B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ue"/>
        </a:ext>
      </dgm:extLst>
    </dgm:pt>
    <dgm:pt modelId="{DBF6B499-43E5-4373-8D55-B847A7DFA606}" type="pres">
      <dgm:prSet presAssocID="{CAF7D2C9-46F7-4C44-869B-9C1C77193B38}" presName="spaceRect" presStyleCnt="0"/>
      <dgm:spPr/>
    </dgm:pt>
    <dgm:pt modelId="{7A5C30F1-DC4F-4420-A269-982AD3F54A74}" type="pres">
      <dgm:prSet presAssocID="{CAF7D2C9-46F7-4C44-869B-9C1C77193B38}" presName="textRect" presStyleLbl="revTx" presStyleIdx="1" presStyleCnt="4">
        <dgm:presLayoutVars>
          <dgm:chMax val="1"/>
          <dgm:chPref val="1"/>
        </dgm:presLayoutVars>
      </dgm:prSet>
      <dgm:spPr/>
    </dgm:pt>
    <dgm:pt modelId="{BB17D61E-6A63-4E19-A013-DBD63E1430A1}" type="pres">
      <dgm:prSet presAssocID="{2EB1636E-624C-4F14-A8DC-802EE5B9A74E}" presName="sibTrans" presStyleCnt="0"/>
      <dgm:spPr/>
    </dgm:pt>
    <dgm:pt modelId="{A93A53B8-572D-4DB8-A437-16F17491E23B}" type="pres">
      <dgm:prSet presAssocID="{EC35633E-009D-48B1-857C-8DF92619DF24}" presName="compNode" presStyleCnt="0"/>
      <dgm:spPr/>
    </dgm:pt>
    <dgm:pt modelId="{32F5B5DA-990C-4EF0-8A31-C47E045B74E8}" type="pres">
      <dgm:prSet presAssocID="{EC35633E-009D-48B1-857C-8DF92619DF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1431C4EF-8D42-437C-A5DC-85F18CA2D9B5}" type="pres">
      <dgm:prSet presAssocID="{EC35633E-009D-48B1-857C-8DF92619DF24}" presName="spaceRect" presStyleCnt="0"/>
      <dgm:spPr/>
    </dgm:pt>
    <dgm:pt modelId="{432A931D-ADB4-41F6-8D00-569DAADB5B99}" type="pres">
      <dgm:prSet presAssocID="{EC35633E-009D-48B1-857C-8DF92619DF24}" presName="textRect" presStyleLbl="revTx" presStyleIdx="2" presStyleCnt="4">
        <dgm:presLayoutVars>
          <dgm:chMax val="1"/>
          <dgm:chPref val="1"/>
        </dgm:presLayoutVars>
      </dgm:prSet>
      <dgm:spPr/>
    </dgm:pt>
    <dgm:pt modelId="{9853EA5B-EDBD-4DA9-9BA9-B2474F7ADA27}" type="pres">
      <dgm:prSet presAssocID="{FC735F1E-97F6-41F8-B672-4AC05974F10C}" presName="sibTrans" presStyleCnt="0"/>
      <dgm:spPr/>
    </dgm:pt>
    <dgm:pt modelId="{77D69371-D47A-4324-A3FE-D79BEA419EA4}" type="pres">
      <dgm:prSet presAssocID="{BF43220B-2BEF-4CEC-B468-B924424CAC9E}" presName="compNode" presStyleCnt="0"/>
      <dgm:spPr/>
    </dgm:pt>
    <dgm:pt modelId="{57BDC7AA-603C-4938-A4C5-D061BC05A0A8}" type="pres">
      <dgm:prSet presAssocID="{BF43220B-2BEF-4CEC-B468-B924424CAC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D9E92B0-09C1-4047-A9DE-EDB8EC1FF3AD}" type="pres">
      <dgm:prSet presAssocID="{BF43220B-2BEF-4CEC-B468-B924424CAC9E}" presName="spaceRect" presStyleCnt="0"/>
      <dgm:spPr/>
    </dgm:pt>
    <dgm:pt modelId="{5B9D070A-57D3-4598-B351-EAE697EF1474}" type="pres">
      <dgm:prSet presAssocID="{BF43220B-2BEF-4CEC-B468-B924424CAC9E}" presName="textRect" presStyleLbl="revTx" presStyleIdx="3" presStyleCnt="4">
        <dgm:presLayoutVars>
          <dgm:chMax val="1"/>
          <dgm:chPref val="1"/>
        </dgm:presLayoutVars>
      </dgm:prSet>
      <dgm:spPr/>
    </dgm:pt>
  </dgm:ptLst>
  <dgm:cxnLst>
    <dgm:cxn modelId="{7C1B600A-73B8-4C9B-ADCD-7AD900AB247E}" srcId="{87BC4295-4F06-4380-8715-FFBD17BD2CB5}" destId="{B469697B-3305-4E85-86A4-EFB9C2493AA5}" srcOrd="0" destOrd="0" parTransId="{1726C2F7-ABE6-4D92-90A4-B050723D582E}" sibTransId="{4A85C18F-D6AD-4C0A-BB64-3FB35B5E9E1F}"/>
    <dgm:cxn modelId="{81910361-4A0E-4574-B028-A064804ADF64}" type="presOf" srcId="{EC35633E-009D-48B1-857C-8DF92619DF24}" destId="{432A931D-ADB4-41F6-8D00-569DAADB5B99}" srcOrd="0" destOrd="0" presId="urn:microsoft.com/office/officeart/2018/2/layout/IconLabelList"/>
    <dgm:cxn modelId="{6A1DEF52-8BF6-47DC-8DA3-35C150AE0BB3}" srcId="{87BC4295-4F06-4380-8715-FFBD17BD2CB5}" destId="{CAF7D2C9-46F7-4C44-869B-9C1C77193B38}" srcOrd="1" destOrd="0" parTransId="{EFF3DFBD-8D30-4637-BD00-5D3EDA32B32A}" sibTransId="{2EB1636E-624C-4F14-A8DC-802EE5B9A74E}"/>
    <dgm:cxn modelId="{F3BCDB89-83EF-4A3A-933D-FD07F4DC8263}" srcId="{87BC4295-4F06-4380-8715-FFBD17BD2CB5}" destId="{BF43220B-2BEF-4CEC-B468-B924424CAC9E}" srcOrd="3" destOrd="0" parTransId="{3916C916-12C5-4753-9AC0-3FF342B9ADD9}" sibTransId="{C58C053F-8AFF-4CC0-AD8B-45F9706AA188}"/>
    <dgm:cxn modelId="{B5D57F9D-6AE5-4F75-BA87-B9D99A9E2F81}" type="presOf" srcId="{CAF7D2C9-46F7-4C44-869B-9C1C77193B38}" destId="{7A5C30F1-DC4F-4420-A269-982AD3F54A74}" srcOrd="0" destOrd="0" presId="urn:microsoft.com/office/officeart/2018/2/layout/IconLabelList"/>
    <dgm:cxn modelId="{C25F0EAC-AA5E-4030-9711-D01F1ED49281}" type="presOf" srcId="{87BC4295-4F06-4380-8715-FFBD17BD2CB5}" destId="{21033CD9-7B92-4B9D-B83F-97D4B3F20718}" srcOrd="0" destOrd="0" presId="urn:microsoft.com/office/officeart/2018/2/layout/IconLabelList"/>
    <dgm:cxn modelId="{0C97E3B7-E2CB-40D1-BA09-7F93794A9A42}" type="presOf" srcId="{BF43220B-2BEF-4CEC-B468-B924424CAC9E}" destId="{5B9D070A-57D3-4598-B351-EAE697EF1474}" srcOrd="0" destOrd="0" presId="urn:microsoft.com/office/officeart/2018/2/layout/IconLabelList"/>
    <dgm:cxn modelId="{7DEDFCE0-7170-43A6-8317-8E157C3CE9CE}" type="presOf" srcId="{B469697B-3305-4E85-86A4-EFB9C2493AA5}" destId="{B1A7B36F-F37F-410C-96B4-6CFE770709FD}" srcOrd="0" destOrd="0" presId="urn:microsoft.com/office/officeart/2018/2/layout/IconLabelList"/>
    <dgm:cxn modelId="{4D1962F1-DDAC-450E-A287-2B53CF2DF440}" srcId="{87BC4295-4F06-4380-8715-FFBD17BD2CB5}" destId="{EC35633E-009D-48B1-857C-8DF92619DF24}" srcOrd="2" destOrd="0" parTransId="{5BF2CA60-90C0-4F99-BA08-5923E9AE4A56}" sibTransId="{FC735F1E-97F6-41F8-B672-4AC05974F10C}"/>
    <dgm:cxn modelId="{5B5E2DFF-9E7A-4145-8E5A-10AEFF5F4B4E}" type="presParOf" srcId="{21033CD9-7B92-4B9D-B83F-97D4B3F20718}" destId="{4B77B533-EDC3-41F2-B17F-191E33869039}" srcOrd="0" destOrd="0" presId="urn:microsoft.com/office/officeart/2018/2/layout/IconLabelList"/>
    <dgm:cxn modelId="{EFE1DA51-2304-41AC-8692-D75DD800A201}" type="presParOf" srcId="{4B77B533-EDC3-41F2-B17F-191E33869039}" destId="{A118346C-C66C-4122-96E6-62F66C662EFA}" srcOrd="0" destOrd="0" presId="urn:microsoft.com/office/officeart/2018/2/layout/IconLabelList"/>
    <dgm:cxn modelId="{424E9976-02C9-4F92-96EC-28E47F8F7FAD}" type="presParOf" srcId="{4B77B533-EDC3-41F2-B17F-191E33869039}" destId="{94EB56AF-1848-4CBC-AAB0-A828BF451B19}" srcOrd="1" destOrd="0" presId="urn:microsoft.com/office/officeart/2018/2/layout/IconLabelList"/>
    <dgm:cxn modelId="{0D0B460D-08D2-4E88-88D1-1C09F9B20F97}" type="presParOf" srcId="{4B77B533-EDC3-41F2-B17F-191E33869039}" destId="{B1A7B36F-F37F-410C-96B4-6CFE770709FD}" srcOrd="2" destOrd="0" presId="urn:microsoft.com/office/officeart/2018/2/layout/IconLabelList"/>
    <dgm:cxn modelId="{887B9726-70CE-4ABB-B7A9-FFA18B5AB639}" type="presParOf" srcId="{21033CD9-7B92-4B9D-B83F-97D4B3F20718}" destId="{BD5D2D00-BCB4-4760-8168-1DB3BE8A7669}" srcOrd="1" destOrd="0" presId="urn:microsoft.com/office/officeart/2018/2/layout/IconLabelList"/>
    <dgm:cxn modelId="{D68F734C-F958-4339-B438-ED680CE5E9B1}" type="presParOf" srcId="{21033CD9-7B92-4B9D-B83F-97D4B3F20718}" destId="{656FBC55-26EB-4DFF-A332-B7025BE261A5}" srcOrd="2" destOrd="0" presId="urn:microsoft.com/office/officeart/2018/2/layout/IconLabelList"/>
    <dgm:cxn modelId="{F9FC0CE2-38E2-4083-97EB-CADC12381578}" type="presParOf" srcId="{656FBC55-26EB-4DFF-A332-B7025BE261A5}" destId="{EA8835C9-C377-4D6A-B9BC-CC41C5889362}" srcOrd="0" destOrd="0" presId="urn:microsoft.com/office/officeart/2018/2/layout/IconLabelList"/>
    <dgm:cxn modelId="{D26945FD-DC4B-41E8-BEF4-FC09E0390FB0}" type="presParOf" srcId="{656FBC55-26EB-4DFF-A332-B7025BE261A5}" destId="{DBF6B499-43E5-4373-8D55-B847A7DFA606}" srcOrd="1" destOrd="0" presId="urn:microsoft.com/office/officeart/2018/2/layout/IconLabelList"/>
    <dgm:cxn modelId="{2C01D80C-99BD-47E4-9D53-BB3BC20DDFF4}" type="presParOf" srcId="{656FBC55-26EB-4DFF-A332-B7025BE261A5}" destId="{7A5C30F1-DC4F-4420-A269-982AD3F54A74}" srcOrd="2" destOrd="0" presId="urn:microsoft.com/office/officeart/2018/2/layout/IconLabelList"/>
    <dgm:cxn modelId="{DEEAFD2F-E866-4FC0-9F1C-39FBC29F7B3C}" type="presParOf" srcId="{21033CD9-7B92-4B9D-B83F-97D4B3F20718}" destId="{BB17D61E-6A63-4E19-A013-DBD63E1430A1}" srcOrd="3" destOrd="0" presId="urn:microsoft.com/office/officeart/2018/2/layout/IconLabelList"/>
    <dgm:cxn modelId="{488BDB67-A8F8-4425-9AF2-17BF367C3AA1}" type="presParOf" srcId="{21033CD9-7B92-4B9D-B83F-97D4B3F20718}" destId="{A93A53B8-572D-4DB8-A437-16F17491E23B}" srcOrd="4" destOrd="0" presId="urn:microsoft.com/office/officeart/2018/2/layout/IconLabelList"/>
    <dgm:cxn modelId="{0B235273-B9FA-451A-A7F3-78D18DBE50FA}" type="presParOf" srcId="{A93A53B8-572D-4DB8-A437-16F17491E23B}" destId="{32F5B5DA-990C-4EF0-8A31-C47E045B74E8}" srcOrd="0" destOrd="0" presId="urn:microsoft.com/office/officeart/2018/2/layout/IconLabelList"/>
    <dgm:cxn modelId="{2D28A9FC-A5F7-406B-87A6-C11F078E6E01}" type="presParOf" srcId="{A93A53B8-572D-4DB8-A437-16F17491E23B}" destId="{1431C4EF-8D42-437C-A5DC-85F18CA2D9B5}" srcOrd="1" destOrd="0" presId="urn:microsoft.com/office/officeart/2018/2/layout/IconLabelList"/>
    <dgm:cxn modelId="{4E8B5BA2-411D-4DB2-B4FC-E4A34978CE16}" type="presParOf" srcId="{A93A53B8-572D-4DB8-A437-16F17491E23B}" destId="{432A931D-ADB4-41F6-8D00-569DAADB5B99}" srcOrd="2" destOrd="0" presId="urn:microsoft.com/office/officeart/2018/2/layout/IconLabelList"/>
    <dgm:cxn modelId="{D05DB3D1-2250-4494-B168-568E4D5F7CBE}" type="presParOf" srcId="{21033CD9-7B92-4B9D-B83F-97D4B3F20718}" destId="{9853EA5B-EDBD-4DA9-9BA9-B2474F7ADA27}" srcOrd="5" destOrd="0" presId="urn:microsoft.com/office/officeart/2018/2/layout/IconLabelList"/>
    <dgm:cxn modelId="{20F441DC-824A-4799-95FD-DD8E0F8AC7B3}" type="presParOf" srcId="{21033CD9-7B92-4B9D-B83F-97D4B3F20718}" destId="{77D69371-D47A-4324-A3FE-D79BEA419EA4}" srcOrd="6" destOrd="0" presId="urn:microsoft.com/office/officeart/2018/2/layout/IconLabelList"/>
    <dgm:cxn modelId="{91BF50F7-8BA1-4A99-B5E6-DADEBAE6762D}" type="presParOf" srcId="{77D69371-D47A-4324-A3FE-D79BEA419EA4}" destId="{57BDC7AA-603C-4938-A4C5-D061BC05A0A8}" srcOrd="0" destOrd="0" presId="urn:microsoft.com/office/officeart/2018/2/layout/IconLabelList"/>
    <dgm:cxn modelId="{6D17B0A1-8F83-4F8A-BEA4-F237020E373F}" type="presParOf" srcId="{77D69371-D47A-4324-A3FE-D79BEA419EA4}" destId="{DD9E92B0-09C1-4047-A9DE-EDB8EC1FF3AD}" srcOrd="1" destOrd="0" presId="urn:microsoft.com/office/officeart/2018/2/layout/IconLabelList"/>
    <dgm:cxn modelId="{900EC621-6977-45C7-B0EC-39E064AF00E9}" type="presParOf" srcId="{77D69371-D47A-4324-A3FE-D79BEA419EA4}" destId="{5B9D070A-57D3-4598-B351-EAE697EF147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8346C-C66C-4122-96E6-62F66C662EFA}">
      <dsp:nvSpPr>
        <dsp:cNvPr id="0" name=""/>
        <dsp:cNvSpPr/>
      </dsp:nvSpPr>
      <dsp:spPr>
        <a:xfrm>
          <a:off x="772846" y="1305586"/>
          <a:ext cx="1068238" cy="10682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A7B36F-F37F-410C-96B4-6CFE770709FD}">
      <dsp:nvSpPr>
        <dsp:cNvPr id="0" name=""/>
        <dsp:cNvSpPr/>
      </dsp:nvSpPr>
      <dsp:spPr>
        <a:xfrm>
          <a:off x="120034" y="2765074"/>
          <a:ext cx="2373862"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pl-PL" sz="1100" b="0" kern="1200" dirty="0" err="1"/>
            <a:t>Python</a:t>
          </a:r>
          <a:r>
            <a:rPr lang="pl-PL" sz="1100" b="0" kern="1200" dirty="0"/>
            <a:t> – </a:t>
          </a:r>
          <a:r>
            <a:rPr lang="pl-PL" sz="1100" b="0" kern="1200" dirty="0" err="1"/>
            <a:t>TensorFlow</a:t>
          </a:r>
          <a:r>
            <a:rPr lang="pl-PL" sz="1100" b="0" kern="1200" dirty="0"/>
            <a:t>, KERAS, </a:t>
          </a:r>
          <a:r>
            <a:rPr lang="pl-PL" sz="1100" b="0" kern="1200" dirty="0" err="1"/>
            <a:t>NumPy</a:t>
          </a:r>
          <a:r>
            <a:rPr lang="pl-PL" sz="1100" b="0" kern="1200" dirty="0"/>
            <a:t>, </a:t>
          </a:r>
          <a:r>
            <a:rPr lang="pl-PL" sz="1100" b="0" kern="1200" dirty="0" err="1"/>
            <a:t>Pandas</a:t>
          </a:r>
          <a:r>
            <a:rPr lang="pl-PL" sz="1100" b="0" kern="1200" dirty="0"/>
            <a:t>, </a:t>
          </a:r>
          <a:r>
            <a:rPr lang="pl-PL" sz="1100" b="0" kern="1200" dirty="0" err="1"/>
            <a:t>scikit-learn</a:t>
          </a:r>
          <a:r>
            <a:rPr lang="pl-PL" sz="1100" b="0" kern="1200" dirty="0"/>
            <a:t>, </a:t>
          </a:r>
          <a:r>
            <a:rPr lang="pl-PL" sz="1100" b="0" kern="1200" dirty="0" err="1"/>
            <a:t>SciPy</a:t>
          </a:r>
          <a:endParaRPr lang="en-US" sz="1100" kern="1200" dirty="0"/>
        </a:p>
      </dsp:txBody>
      <dsp:txXfrm>
        <a:off x="120034" y="2765074"/>
        <a:ext cx="2373862" cy="1147500"/>
      </dsp:txXfrm>
    </dsp:sp>
    <dsp:sp modelId="{EA8835C9-C377-4D6A-B9BC-CC41C5889362}">
      <dsp:nvSpPr>
        <dsp:cNvPr id="0" name=""/>
        <dsp:cNvSpPr/>
      </dsp:nvSpPr>
      <dsp:spPr>
        <a:xfrm>
          <a:off x="3562134" y="1305586"/>
          <a:ext cx="1068238" cy="10682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5C30F1-DC4F-4420-A269-982AD3F54A74}">
      <dsp:nvSpPr>
        <dsp:cNvPr id="0" name=""/>
        <dsp:cNvSpPr/>
      </dsp:nvSpPr>
      <dsp:spPr>
        <a:xfrm>
          <a:off x="2909322" y="2765074"/>
          <a:ext cx="2373862"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pl-PL" sz="1100" b="0" kern="1200" dirty="0"/>
            <a:t>Java – </a:t>
          </a:r>
          <a:r>
            <a:rPr lang="pl-PL" sz="1100" b="0" kern="1200" dirty="0" err="1"/>
            <a:t>TensorFlow</a:t>
          </a:r>
          <a:r>
            <a:rPr lang="pl-PL" sz="1100" b="0" kern="1200" dirty="0"/>
            <a:t>, Apache </a:t>
          </a:r>
          <a:r>
            <a:rPr lang="pl-PL" sz="1100" b="0" kern="1200" dirty="0" err="1"/>
            <a:t>Spark’s</a:t>
          </a:r>
          <a:r>
            <a:rPr lang="pl-PL" sz="1100" b="0" kern="1200" dirty="0"/>
            <a:t> </a:t>
          </a:r>
          <a:r>
            <a:rPr lang="pl-PL" sz="1100" b="0" kern="1200" dirty="0" err="1"/>
            <a:t>Mlib</a:t>
          </a:r>
          <a:r>
            <a:rPr lang="pl-PL" sz="1100" b="0" kern="1200" dirty="0"/>
            <a:t>, </a:t>
          </a:r>
          <a:r>
            <a:rPr lang="pl-PL" sz="1100" b="0" kern="1200" dirty="0" err="1"/>
            <a:t>Deep</a:t>
          </a:r>
          <a:r>
            <a:rPr lang="pl-PL" sz="1100" b="0" kern="1200" dirty="0"/>
            <a:t> Learning for Java, ELKI, Java-ML, JSAT, </a:t>
          </a:r>
          <a:r>
            <a:rPr lang="pl-PL" sz="1100" b="0" kern="1200" dirty="0" err="1"/>
            <a:t>Mahout</a:t>
          </a:r>
          <a:r>
            <a:rPr lang="pl-PL" sz="1100" b="0" kern="1200" dirty="0"/>
            <a:t>, MALLET</a:t>
          </a:r>
          <a:endParaRPr lang="en-US" sz="1100" kern="1200" dirty="0"/>
        </a:p>
      </dsp:txBody>
      <dsp:txXfrm>
        <a:off x="2909322" y="2765074"/>
        <a:ext cx="2373862" cy="1147500"/>
      </dsp:txXfrm>
    </dsp:sp>
    <dsp:sp modelId="{32F5B5DA-990C-4EF0-8A31-C47E045B74E8}">
      <dsp:nvSpPr>
        <dsp:cNvPr id="0" name=""/>
        <dsp:cNvSpPr/>
      </dsp:nvSpPr>
      <dsp:spPr>
        <a:xfrm>
          <a:off x="6351423" y="1305586"/>
          <a:ext cx="1068238" cy="10682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2A931D-ADB4-41F6-8D00-569DAADB5B99}">
      <dsp:nvSpPr>
        <dsp:cNvPr id="0" name=""/>
        <dsp:cNvSpPr/>
      </dsp:nvSpPr>
      <dsp:spPr>
        <a:xfrm>
          <a:off x="5698610" y="2765074"/>
          <a:ext cx="2373862"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pl-PL" sz="1100" b="0" kern="1200" dirty="0"/>
            <a:t>JavaScript – </a:t>
          </a:r>
          <a:r>
            <a:rPr lang="pl-PL" sz="1100" b="0" kern="1200" dirty="0" err="1"/>
            <a:t>TensorFlow</a:t>
          </a:r>
          <a:r>
            <a:rPr lang="pl-PL" sz="1100" b="0" kern="1200" dirty="0"/>
            <a:t>, ml5js, brain.js (</a:t>
          </a:r>
          <a:r>
            <a:rPr lang="pl-PL" sz="1100" b="0" kern="1200" dirty="0" err="1"/>
            <a:t>Neural</a:t>
          </a:r>
          <a:r>
            <a:rPr lang="pl-PL" sz="1100" b="0" kern="1200" dirty="0"/>
            <a:t> Networks), </a:t>
          </a:r>
          <a:r>
            <a:rPr lang="pl-PL" sz="1100" b="0" kern="1200" dirty="0" err="1"/>
            <a:t>Synaptic</a:t>
          </a:r>
          <a:r>
            <a:rPr lang="pl-PL" sz="1100" b="0" kern="1200" dirty="0"/>
            <a:t> (</a:t>
          </a:r>
          <a:r>
            <a:rPr lang="pl-PL" sz="1100" b="0" kern="1200" dirty="0" err="1"/>
            <a:t>Neural</a:t>
          </a:r>
          <a:r>
            <a:rPr lang="pl-PL" sz="1100" b="0" kern="1200" dirty="0"/>
            <a:t> Networks), Natural (Natural Language Processing), </a:t>
          </a:r>
          <a:r>
            <a:rPr lang="pl-PL" sz="1100" b="0" kern="1200" dirty="0" err="1"/>
            <a:t>ConvNetJS</a:t>
          </a:r>
          <a:r>
            <a:rPr lang="pl-PL" sz="1100" b="0" kern="1200" dirty="0"/>
            <a:t> (</a:t>
          </a:r>
          <a:r>
            <a:rPr lang="pl-PL" sz="1100" b="0" kern="1200" dirty="0" err="1"/>
            <a:t>Convolutional</a:t>
          </a:r>
          <a:r>
            <a:rPr lang="pl-PL" sz="1100" b="0" kern="1200" dirty="0"/>
            <a:t> </a:t>
          </a:r>
          <a:r>
            <a:rPr lang="pl-PL" sz="1100" b="0" kern="1200" dirty="0" err="1"/>
            <a:t>Neural</a:t>
          </a:r>
          <a:r>
            <a:rPr lang="pl-PL" sz="1100" b="0" kern="1200" dirty="0"/>
            <a:t> Networks), </a:t>
          </a:r>
          <a:r>
            <a:rPr lang="en-US" sz="1100" b="0" kern="1200" dirty="0" err="1"/>
            <a:t>mljs</a:t>
          </a:r>
          <a:r>
            <a:rPr lang="en-US" sz="1100" b="0" kern="1200" dirty="0"/>
            <a:t> (A set of sub-libraries with a variety of functions)</a:t>
          </a:r>
          <a:r>
            <a:rPr lang="pl-PL" sz="1100" b="0" kern="1200" dirty="0"/>
            <a:t>, </a:t>
          </a:r>
          <a:r>
            <a:rPr lang="pl-PL" sz="1100" b="0" kern="1200" dirty="0" err="1"/>
            <a:t>Neataptic</a:t>
          </a:r>
          <a:r>
            <a:rPr lang="pl-PL" sz="1100" b="0" kern="1200" dirty="0"/>
            <a:t> (</a:t>
          </a:r>
          <a:r>
            <a:rPr lang="pl-PL" sz="1100" b="0" kern="1200" dirty="0" err="1"/>
            <a:t>Neural</a:t>
          </a:r>
          <a:r>
            <a:rPr lang="pl-PL" sz="1100" b="0" kern="1200" dirty="0"/>
            <a:t> Networks), </a:t>
          </a:r>
          <a:r>
            <a:rPr lang="pl-PL" sz="1100" b="0" kern="1200" dirty="0" err="1"/>
            <a:t>Webdnn</a:t>
          </a:r>
          <a:r>
            <a:rPr lang="pl-PL" sz="1100" b="0" kern="1200" dirty="0"/>
            <a:t> (</a:t>
          </a:r>
          <a:r>
            <a:rPr lang="pl-PL" sz="1100" b="0" kern="1200" dirty="0" err="1"/>
            <a:t>Deep</a:t>
          </a:r>
          <a:r>
            <a:rPr lang="pl-PL" sz="1100" b="0" kern="1200" dirty="0"/>
            <a:t> Learning)</a:t>
          </a:r>
          <a:endParaRPr lang="en-US" sz="1100" kern="1200" dirty="0"/>
        </a:p>
      </dsp:txBody>
      <dsp:txXfrm>
        <a:off x="5698610" y="2765074"/>
        <a:ext cx="2373862" cy="1147500"/>
      </dsp:txXfrm>
    </dsp:sp>
    <dsp:sp modelId="{57BDC7AA-603C-4938-A4C5-D061BC05A0A8}">
      <dsp:nvSpPr>
        <dsp:cNvPr id="0" name=""/>
        <dsp:cNvSpPr/>
      </dsp:nvSpPr>
      <dsp:spPr>
        <a:xfrm>
          <a:off x="9140711" y="1305586"/>
          <a:ext cx="1068238" cy="10682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D070A-57D3-4598-B351-EAE697EF1474}">
      <dsp:nvSpPr>
        <dsp:cNvPr id="0" name=""/>
        <dsp:cNvSpPr/>
      </dsp:nvSpPr>
      <dsp:spPr>
        <a:xfrm>
          <a:off x="8487899" y="2765074"/>
          <a:ext cx="2373862"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pl-PL" sz="1100" b="0" kern="1200" dirty="0"/>
            <a:t>.NET</a:t>
          </a:r>
        </a:p>
        <a:p>
          <a:pPr marL="0" lvl="0" indent="0" algn="ctr" defTabSz="488950">
            <a:lnSpc>
              <a:spcPct val="90000"/>
            </a:lnSpc>
            <a:spcBef>
              <a:spcPct val="0"/>
            </a:spcBef>
            <a:spcAft>
              <a:spcPct val="35000"/>
            </a:spcAft>
            <a:buNone/>
          </a:pPr>
          <a:r>
            <a:rPr lang="pl-PL" sz="1100" b="0" kern="1200" dirty="0"/>
            <a:t>ML.NET</a:t>
          </a:r>
          <a:endParaRPr lang="en-US" sz="1100" kern="1200" dirty="0"/>
        </a:p>
      </dsp:txBody>
      <dsp:txXfrm>
        <a:off x="8487899" y="2765074"/>
        <a:ext cx="2373862" cy="114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dirty="0"/>
          </a:p>
        </p:txBody>
      </p:sp>
      <p:sp>
        <p:nvSpPr>
          <p:cNvPr id="3" name="Data — symbol zastępczy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pl-PL" sz="1200"/>
            </a:lvl1pPr>
          </a:lstStyle>
          <a:p>
            <a:pPr rtl="0"/>
            <a:fld id="{7FF95820-84BB-3447-8286-60A51307E7F2}" type="datetimeFigureOut">
              <a:rPr lang="pl-PL" smtClean="0"/>
              <a:t>15.11.2025</a:t>
            </a:fld>
            <a:endParaRPr lang="pl-PL" dirty="0"/>
          </a:p>
        </p:txBody>
      </p:sp>
      <p:sp>
        <p:nvSpPr>
          <p:cNvPr id="4" name="Stopka — symbol zastępczy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dirty="0"/>
          </a:p>
        </p:txBody>
      </p:sp>
      <p:sp>
        <p:nvSpPr>
          <p:cNvPr id="5" name="Numer slajdu — symbol zastępczy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0E476440-F66F-F947-8EFC-EA5202ACFD25}" type="slidenum">
              <a:rPr lang="pl-PL" smtClean="0"/>
              <a:t>‹#›</a:t>
            </a:fld>
            <a:endParaRPr lang="pl-PL"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dirty="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pl-PL" sz="1200"/>
            </a:lvl1pPr>
          </a:lstStyle>
          <a:p>
            <a:pPr rtl="0"/>
            <a:fld id="{FC08FC54-6AE4-6A4A-9756-823A0F1BE5A6}" type="datetimeFigureOut">
              <a:rPr lang="pl-PL" smtClean="0"/>
              <a:t>15.11.2025</a:t>
            </a:fld>
            <a:endParaRPr lang="pl-PL"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pl-PL"/>
            </a:defPPr>
          </a:lstStyle>
          <a:p>
            <a:pPr rtl="0"/>
            <a:endParaRPr lang="pl-PL" dirty="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pl-PL"/>
            </a:defPPr>
          </a:lstStyle>
          <a:p>
            <a:pPr lvl="0" rtl="0"/>
            <a:r>
              <a:rPr lang="pl-PL" dirty="0"/>
              <a:t>Kliknij, aby edytować style wzorców tekstu</a:t>
            </a:r>
          </a:p>
          <a:p>
            <a:pPr lvl="1" rtl="0"/>
            <a:r>
              <a:rPr lang="pl-PL" dirty="0"/>
              <a:t>Drugi poziom</a:t>
            </a:r>
          </a:p>
          <a:p>
            <a:pPr lvl="2" rtl="0"/>
            <a:r>
              <a:rPr lang="pl-PL" dirty="0"/>
              <a:t>Trzeci poziom</a:t>
            </a:r>
          </a:p>
          <a:p>
            <a:pPr lvl="3" rtl="0"/>
            <a:r>
              <a:rPr lang="pl-PL" dirty="0"/>
              <a:t>Czwarty poziom</a:t>
            </a:r>
          </a:p>
          <a:p>
            <a:pPr lvl="4" rtl="0"/>
            <a:r>
              <a:rPr lang="pl-PL" dirty="0"/>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dirty="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6B79E9EB-07EB-9D44-9F5A-AB1FBECCDD88}" type="slidenum">
              <a:rPr lang="pl-PL" smtClean="0"/>
              <a:t>‹#›</a:t>
            </a:fld>
            <a:endParaRPr lang="pl-PL"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lang="pl-PL" sz="1200" kern="1200">
        <a:solidFill>
          <a:schemeClr val="tx1"/>
        </a:solidFill>
        <a:latin typeface="+mn-lt"/>
        <a:ea typeface="+mn-ea"/>
        <a:cs typeface="+mn-cs"/>
      </a:defRPr>
    </a:lvl1pPr>
    <a:lvl2pPr marL="457200" algn="l" defTabSz="914400" rtl="0" eaLnBrk="1" latinLnBrk="0" hangingPunct="1">
      <a:defRPr lang="pl-PL" sz="1200" kern="1200">
        <a:solidFill>
          <a:schemeClr val="tx1"/>
        </a:solidFill>
        <a:latin typeface="+mn-lt"/>
        <a:ea typeface="+mn-ea"/>
        <a:cs typeface="+mn-cs"/>
      </a:defRPr>
    </a:lvl2pPr>
    <a:lvl3pPr marL="914400" algn="l" defTabSz="914400" rtl="0" eaLnBrk="1" latinLnBrk="0" hangingPunct="1">
      <a:defRPr lang="pl-PL" sz="1200" kern="1200">
        <a:solidFill>
          <a:schemeClr val="tx1"/>
        </a:solidFill>
        <a:latin typeface="+mn-lt"/>
        <a:ea typeface="+mn-ea"/>
        <a:cs typeface="+mn-cs"/>
      </a:defRPr>
    </a:lvl3pPr>
    <a:lvl4pPr marL="1371600" algn="l" defTabSz="914400" rtl="0" eaLnBrk="1" latinLnBrk="0" hangingPunct="1">
      <a:defRPr lang="pl-PL" sz="1200" kern="1200">
        <a:solidFill>
          <a:schemeClr val="tx1"/>
        </a:solidFill>
        <a:latin typeface="+mn-lt"/>
        <a:ea typeface="+mn-ea"/>
        <a:cs typeface="+mn-cs"/>
      </a:defRPr>
    </a:lvl4pPr>
    <a:lvl5pPr marL="1828800" algn="l" defTabSz="914400" rtl="0" eaLnBrk="1" latinLnBrk="0" hangingPunct="1">
      <a:defRPr lang="pl-PL" sz="1200" kern="1200">
        <a:solidFill>
          <a:schemeClr val="tx1"/>
        </a:solidFill>
        <a:latin typeface="+mn-lt"/>
        <a:ea typeface="+mn-ea"/>
        <a:cs typeface="+mn-cs"/>
      </a:defRPr>
    </a:lvl5pPr>
    <a:lvl6pPr marL="2286000" algn="l" defTabSz="914400" rtl="0" eaLnBrk="1" latinLnBrk="0" hangingPunct="1">
      <a:defRPr lang="pl-PL" sz="1200" kern="1200">
        <a:solidFill>
          <a:schemeClr val="tx1"/>
        </a:solidFill>
        <a:latin typeface="+mn-lt"/>
        <a:ea typeface="+mn-ea"/>
        <a:cs typeface="+mn-cs"/>
      </a:defRPr>
    </a:lvl6pPr>
    <a:lvl7pPr marL="2743200" algn="l" defTabSz="914400" rtl="0" eaLnBrk="1" latinLnBrk="0" hangingPunct="1">
      <a:defRPr lang="pl-PL" sz="1200" kern="1200">
        <a:solidFill>
          <a:schemeClr val="tx1"/>
        </a:solidFill>
        <a:latin typeface="+mn-lt"/>
        <a:ea typeface="+mn-ea"/>
        <a:cs typeface="+mn-cs"/>
      </a:defRPr>
    </a:lvl7pPr>
    <a:lvl8pPr marL="3200400" algn="l" defTabSz="914400" rtl="0" eaLnBrk="1" latinLnBrk="0" hangingPunct="1">
      <a:defRPr lang="pl-PL" sz="1200" kern="1200">
        <a:solidFill>
          <a:schemeClr val="tx1"/>
        </a:solidFill>
        <a:latin typeface="+mn-lt"/>
        <a:ea typeface="+mn-ea"/>
        <a:cs typeface="+mn-cs"/>
      </a:defRPr>
    </a:lvl8pPr>
    <a:lvl9pPr marL="3657600" algn="l" defTabSz="914400" rtl="0" eaLnBrk="1" latinLnBrk="0" hangingPunct="1">
      <a:defRPr lang="pl-PL"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64412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Tree>
    <p:extLst>
      <p:ext uri="{BB962C8B-B14F-4D97-AF65-F5344CB8AC3E}">
        <p14:creationId xmlns:p14="http://schemas.microsoft.com/office/powerpoint/2010/main" val="426364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39E3E-5EA9-D42B-F6C8-8E188F487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4AE6C-6713-D378-9295-9918215A3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04191-7F8B-7B77-2E39-7BE7EE2D172B}"/>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359028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Tree>
    <p:extLst>
      <p:ext uri="{BB962C8B-B14F-4D97-AF65-F5344CB8AC3E}">
        <p14:creationId xmlns:p14="http://schemas.microsoft.com/office/powerpoint/2010/main" val="404978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Tree>
    <p:extLst>
      <p:ext uri="{BB962C8B-B14F-4D97-AF65-F5344CB8AC3E}">
        <p14:creationId xmlns:p14="http://schemas.microsoft.com/office/powerpoint/2010/main" val="2866279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869252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bg>
      <p:bgPr>
        <a:solidFill>
          <a:schemeClr val="accent2"/>
        </a:solidFill>
        <a:effectLst/>
      </p:bgPr>
    </p:bg>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3" name="Podtytuł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rtlCol="0"/>
          <a:lstStyle>
            <a:lvl1pPr marL="0" indent="0" algn="ctr">
              <a:buNone/>
              <a:defRPr lang="pl-PL" sz="2400" cap="all" baseline="0"/>
            </a:lvl1pPr>
            <a:lvl2pPr marL="457200" indent="0" algn="ctr">
              <a:buNone/>
              <a:defRPr lang="pl-PL" sz="2000"/>
            </a:lvl2pPr>
            <a:lvl3pPr marL="914400" indent="0" algn="ctr">
              <a:buNone/>
              <a:defRPr lang="pl-PL" sz="1800"/>
            </a:lvl3pPr>
            <a:lvl4pPr marL="1371600" indent="0" algn="ctr">
              <a:buNone/>
              <a:defRPr lang="pl-PL" sz="1600"/>
            </a:lvl4pPr>
            <a:lvl5pPr marL="1828800" indent="0" algn="ctr">
              <a:buNone/>
              <a:defRPr lang="pl-PL" sz="1600"/>
            </a:lvl5pPr>
            <a:lvl6pPr marL="2286000" indent="0" algn="ctr">
              <a:buNone/>
              <a:defRPr lang="pl-PL" sz="1600"/>
            </a:lvl6pPr>
            <a:lvl7pPr marL="2743200" indent="0" algn="ctr">
              <a:buNone/>
              <a:defRPr lang="pl-PL" sz="1600"/>
            </a:lvl7pPr>
            <a:lvl8pPr marL="3200400" indent="0" algn="ctr">
              <a:buNone/>
              <a:defRPr lang="pl-PL" sz="1600"/>
            </a:lvl8pPr>
            <a:lvl9pPr marL="3657600" indent="0" algn="ctr">
              <a:buNone/>
              <a:defRPr lang="pl-PL" sz="1600"/>
            </a:lvl9pPr>
          </a:lstStyle>
          <a:p>
            <a:pPr rtl="0"/>
            <a:r>
              <a:rPr lang="pl-PL"/>
              <a:t>Kliknij, aby edytować styl wzorca podtytułu</a:t>
            </a:r>
            <a:endParaRPr lang="pl-PL" dirty="0"/>
          </a:p>
        </p:txBody>
      </p:sp>
      <p:sp>
        <p:nvSpPr>
          <p:cNvPr id="10" name="Obraz — symbol zastępczy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rtlCol="0">
            <a:noAutofit/>
          </a:bodyPr>
          <a:lstStyle>
            <a:lvl1pPr marL="0" indent="0" algn="ctr">
              <a:buNone/>
              <a:defRPr lang="pl-PL"/>
            </a:lvl1pPr>
          </a:lstStyle>
          <a:p>
            <a:pPr rtl="0"/>
            <a:r>
              <a:rPr lang="pl-PL"/>
              <a:t>Kliknij ikonę, aby dodać obraz</a:t>
            </a:r>
            <a:endParaRPr lang="pl-PL" dirty="0"/>
          </a:p>
        </p:txBody>
      </p:sp>
      <p:sp>
        <p:nvSpPr>
          <p:cNvPr id="9" name="Tytuł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rtlCol="0" anchor="ctr"/>
          <a:lstStyle>
            <a:lvl1pPr algn="ctr">
              <a:defRPr lang="pl-PL" sz="6000" spc="300" baseline="0"/>
            </a:lvl1pPr>
          </a:lstStyle>
          <a:p>
            <a:pPr rtl="0"/>
            <a:r>
              <a:rPr lang="pl-PL"/>
              <a:t>Kliknij, aby edytować styl</a:t>
            </a:r>
            <a:endParaRPr lang="pl-PL" dirty="0"/>
          </a:p>
        </p:txBody>
      </p:sp>
      <p:sp>
        <p:nvSpPr>
          <p:cNvPr id="11" name="Prostokąt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a">
    <p:spTree>
      <p:nvGrpSpPr>
        <p:cNvPr id="1" name=""/>
        <p:cNvGrpSpPr/>
        <p:nvPr/>
      </p:nvGrpSpPr>
      <p:grpSpPr>
        <a:xfrm>
          <a:off x="0" y="0"/>
          <a:ext cx="0" cy="0"/>
          <a:chOff x="0" y="0"/>
          <a:chExt cx="0" cy="0"/>
        </a:xfrm>
      </p:grpSpPr>
      <p:sp>
        <p:nvSpPr>
          <p:cNvPr id="38" name="Obraz — symbol zastępczy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rtlCol="0" anchor="ctr"/>
          <a:lstStyle>
            <a:lvl1pPr marL="0" indent="0" algn="ctr">
              <a:buNone/>
              <a:defRPr lang="pl-PL"/>
            </a:lvl1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rtlCol="0"/>
          <a:lstStyle>
            <a:lvl1pPr algn="ctr">
              <a:lnSpc>
                <a:spcPts val="5760"/>
              </a:lnSpc>
              <a:defRPr lang="pl-PL"/>
            </a:lvl1pPr>
          </a:lstStyle>
          <a:p>
            <a:pPr rtl="0"/>
            <a:r>
              <a:rPr lang="pl-PL"/>
              <a:t>Kliknij, aby edytować styl</a:t>
            </a:r>
            <a:endParaRPr lang="pl-PL" dirty="0"/>
          </a:p>
        </p:txBody>
      </p:sp>
      <p:sp>
        <p:nvSpPr>
          <p:cNvPr id="3" name="Numer slajdu — symbol zastępczy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pl-PL">
                <a:solidFill>
                  <a:schemeClr val="bg1"/>
                </a:solidFill>
              </a:defRPr>
            </a:lvl1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sp>
        <p:nvSpPr>
          <p:cNvPr id="9" name="Tekst — symbol zastępczy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0" name="Tekst — symbol zastępczy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1" name="Tekst — symbol zastępczy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2" name="Tekst — symbol zastępczy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3" name="Tekst — symbol zastępczy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4" name="Tekst — symbol zastępczy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5" name="Tekst — symbol zastępczy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6" name="Tekst — symbol zastępczy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17" name="Łącznik prosty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Łącznik prosty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kst — symbol zastępczy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26" name="Tekst — symbol zastępczy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34" name="Łącznik prosty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ś czasu">
    <p:spTree>
      <p:nvGrpSpPr>
        <p:cNvPr id="1" name=""/>
        <p:cNvGrpSpPr/>
        <p:nvPr/>
      </p:nvGrpSpPr>
      <p:grpSpPr>
        <a:xfrm>
          <a:off x="0" y="0"/>
          <a:ext cx="0" cy="0"/>
          <a:chOff x="0" y="0"/>
          <a:chExt cx="0" cy="0"/>
        </a:xfrm>
      </p:grpSpPr>
      <p:sp>
        <p:nvSpPr>
          <p:cNvPr id="38" name="Obraz — symbol zastępczy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rtlCol="0" anchor="ctr"/>
          <a:lstStyle>
            <a:lvl1pPr marL="0" indent="0" algn="ctr">
              <a:buNone/>
              <a:defRPr lang="pl-PL"/>
            </a:lvl1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rtlCol="0"/>
          <a:lstStyle>
            <a:lvl1pPr algn="l">
              <a:lnSpc>
                <a:spcPts val="5760"/>
              </a:lnSpc>
              <a:defRPr lang="pl-PL"/>
            </a:lvl1pPr>
          </a:lstStyle>
          <a:p>
            <a:pPr rtl="0"/>
            <a:r>
              <a:rPr lang="pl-PL"/>
              <a:t>Kliknij, aby edytować styl</a:t>
            </a:r>
            <a:endParaRPr lang="pl-PL" dirty="0"/>
          </a:p>
        </p:txBody>
      </p:sp>
      <p:sp>
        <p:nvSpPr>
          <p:cNvPr id="3" name="Numer slajdu — symbol zastępczy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pl-PL">
                <a:solidFill>
                  <a:schemeClr val="accent1"/>
                </a:solidFill>
              </a:defRPr>
            </a:lvl1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sp>
        <p:nvSpPr>
          <p:cNvPr id="9" name="Tekst — symbol zastępczy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sp>
        <p:nvSpPr>
          <p:cNvPr id="11" name="Tekst — symbol zastępczy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sp>
        <p:nvSpPr>
          <p:cNvPr id="13" name="Tekst — symbol zastępczy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sp>
        <p:nvSpPr>
          <p:cNvPr id="15" name="Tekst — symbol zastępczy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sp>
        <p:nvSpPr>
          <p:cNvPr id="25" name="Tekst — symbol zastępczy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cxnSp>
        <p:nvCxnSpPr>
          <p:cNvPr id="5" name="Łącznik prosty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Łącznik prosty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kst — symbol zastępczy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2" name="Tekst — symbol zastępczy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4" name="Tekst — symbol zastępczy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6" name="Tekst — symbol zastępczy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26" name="Tekst — symbol zastępczy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8" name="Tekst — symbol zastępczy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
        <p:nvSpPr>
          <p:cNvPr id="22" name="Tekst — symbol zastępczy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
        <p:nvSpPr>
          <p:cNvPr id="23" name="Tekst — symbol zastępczy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
        <p:nvSpPr>
          <p:cNvPr id="24" name="Tekst — symbol zastępczy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
        <p:nvSpPr>
          <p:cNvPr id="27" name="Tekst — symbol zastępczy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sp>
        <p:nvSpPr>
          <p:cNvPr id="16" name="Obraz — symbol zastępczy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rtlCol="0">
            <a:noAutofit/>
          </a:bodyPr>
          <a:lstStyle>
            <a:defPPr>
              <a:defRPr lang="pl-PL"/>
            </a:def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rtlCol="0" anchor="t" anchorCtr="0"/>
          <a:lstStyle>
            <a:defPPr>
              <a:defRPr lang="pl-PL"/>
            </a:defPPr>
          </a:lstStyle>
          <a:p>
            <a:pPr rtl="0"/>
            <a:r>
              <a:rPr lang="pl-PL"/>
              <a:t>Kliknij, aby edytować styl</a:t>
            </a:r>
            <a:endParaRPr lang="pl-PL" dirty="0"/>
          </a:p>
        </p:txBody>
      </p:sp>
      <p:sp>
        <p:nvSpPr>
          <p:cNvPr id="18" name="Tekst — symbol zastępczy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oAutofit/>
          </a:bodyPr>
          <a:lstStyle>
            <a:lvl1pPr marL="0" indent="0">
              <a:lnSpc>
                <a:spcPts val="240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4" name="Zawartość — symbol zastępczy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rtlCol="0"/>
          <a:lstStyle>
            <a:lvl1pPr marL="0" indent="0">
              <a:buNone/>
              <a:defRPr lang="pl-PL" sz="1400"/>
            </a:lvl1pPr>
            <a:lvl2pPr marL="228600">
              <a:defRPr lang="pl-PL" sz="1400"/>
            </a:lvl2pPr>
            <a:lvl3pPr marL="457200">
              <a:defRPr lang="pl-PL" sz="1400"/>
            </a:lvl3pPr>
            <a:lvl4pPr marL="685800">
              <a:defRPr lang="pl-PL" sz="1400"/>
            </a:lvl4pPr>
            <a:lvl5pPr marL="1143000">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21" name="Tekst — symbol zastępczy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chorCtr="0">
            <a:noAutofit/>
          </a:bodyPr>
          <a:lstStyle>
            <a:lvl1pPr marL="0" indent="0">
              <a:lnSpc>
                <a:spcPts val="240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6" name="Zawartość — symbol zastępczy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rtlCol="0"/>
          <a:lstStyle>
            <a:lvl1pPr marL="0" indent="0">
              <a:buNone/>
              <a:defRPr lang="pl-PL" sz="1400"/>
            </a:lvl1pPr>
            <a:lvl2pPr marL="228600">
              <a:defRPr lang="pl-PL" sz="1400"/>
            </a:lvl2pPr>
            <a:lvl3pPr marL="457200">
              <a:defRPr lang="pl-PL" sz="1400"/>
            </a:lvl3pPr>
            <a:lvl4pPr marL="685800">
              <a:defRPr lang="pl-PL" sz="1400"/>
            </a:lvl4pPr>
            <a:lvl5pPr marL="1143000">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9" name="Numer slajdu — symbol zastępczy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2" name="Stopka — symbol zastępczy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17" name="Prostokąt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ównanie x3">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2" name="Tytuł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rtlCol="0" anchor="b" anchorCtr="0"/>
          <a:lstStyle>
            <a:defPPr>
              <a:defRPr lang="pl-PL"/>
            </a:defPPr>
          </a:lstStyle>
          <a:p>
            <a:pPr rtl="0"/>
            <a:r>
              <a:rPr lang="pl-PL"/>
              <a:t>Kliknij, aby edytować styl</a:t>
            </a:r>
            <a:endParaRPr lang="pl-PL" dirty="0"/>
          </a:p>
        </p:txBody>
      </p:sp>
      <p:sp>
        <p:nvSpPr>
          <p:cNvPr id="18" name="Tekst — symbol zastępczy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oAutofit/>
          </a:bodyPr>
          <a:lstStyle>
            <a:lvl1pPr marL="0" indent="0">
              <a:lnSpc>
                <a:spcPts val="172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4" name="Zawartość — symbol zastępczy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rtlCol="0"/>
          <a:lstStyle>
            <a:lvl1pPr marL="0" indent="0">
              <a:lnSpc>
                <a:spcPct val="100000"/>
              </a:lnSpc>
              <a:buNone/>
              <a:defRPr lang="pl-PL" sz="1400"/>
            </a:lvl1pPr>
            <a:lvl2pPr marL="228600">
              <a:lnSpc>
                <a:spcPct val="100000"/>
              </a:lnSpc>
              <a:defRPr lang="pl-PL" sz="1400"/>
            </a:lvl2pPr>
            <a:lvl3pPr marL="457200">
              <a:lnSpc>
                <a:spcPct val="100000"/>
              </a:lnSpc>
              <a:defRPr lang="pl-PL" sz="1400"/>
            </a:lvl3pPr>
            <a:lvl4pPr marL="685800">
              <a:lnSpc>
                <a:spcPct val="100000"/>
              </a:lnSpc>
              <a:defRPr lang="pl-PL" sz="1400"/>
            </a:lvl4pPr>
            <a:lvl5pPr marL="1143000">
              <a:lnSpc>
                <a:spcPct val="100000"/>
              </a:lnSpc>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21" name="Tekst — symbol zastępczy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6" name="Zawartość — symbol zastępczy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rtlCol="0"/>
          <a:lstStyle>
            <a:lvl1pPr marL="0" indent="0">
              <a:lnSpc>
                <a:spcPct val="100000"/>
              </a:lnSpc>
              <a:buNone/>
              <a:defRPr lang="pl-PL" sz="1400"/>
            </a:lvl1pPr>
            <a:lvl2pPr marL="228600">
              <a:lnSpc>
                <a:spcPct val="100000"/>
              </a:lnSpc>
              <a:defRPr lang="pl-PL" sz="1400"/>
            </a:lvl2pPr>
            <a:lvl3pPr marL="457200">
              <a:lnSpc>
                <a:spcPct val="100000"/>
              </a:lnSpc>
              <a:defRPr lang="pl-PL" sz="1400"/>
            </a:lvl3pPr>
            <a:lvl4pPr marL="685800">
              <a:lnSpc>
                <a:spcPct val="100000"/>
              </a:lnSpc>
              <a:defRPr lang="pl-PL" sz="1400"/>
            </a:lvl4pPr>
            <a:lvl5pPr marL="1143000">
              <a:lnSpc>
                <a:spcPct val="100000"/>
              </a:lnSpc>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9" name="Numer slajdu — symbol zastępczy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2" name="Stopka — symbol zastępczy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5" name="Obraz — symbol zastępczy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rtlCol="0" anchor="ctr"/>
          <a:lstStyle>
            <a:lvl1pPr marL="0" indent="0" algn="ctr">
              <a:buNone/>
              <a:defRPr lang="pl-PL"/>
            </a:lvl1pPr>
          </a:lstStyle>
          <a:p>
            <a:pPr rtl="0"/>
            <a:r>
              <a:rPr lang="pl-PL"/>
              <a:t>Kliknij ikonę, aby dodać obraz</a:t>
            </a:r>
            <a:endParaRPr lang="pl-PL" dirty="0"/>
          </a:p>
        </p:txBody>
      </p:sp>
      <p:sp>
        <p:nvSpPr>
          <p:cNvPr id="7" name="Tekst — symbol zastępczy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8" name="Zawartość — symbol zastępczy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rtlCol="0"/>
          <a:lstStyle>
            <a:lvl1pPr marL="0" indent="0">
              <a:lnSpc>
                <a:spcPct val="100000"/>
              </a:lnSpc>
              <a:buNone/>
              <a:defRPr lang="pl-PL" sz="1400"/>
            </a:lvl1pPr>
            <a:lvl2pPr marL="228600">
              <a:lnSpc>
                <a:spcPct val="100000"/>
              </a:lnSpc>
              <a:defRPr lang="pl-PL" sz="1400"/>
            </a:lvl2pPr>
            <a:lvl3pPr marL="457200">
              <a:lnSpc>
                <a:spcPct val="100000"/>
              </a:lnSpc>
              <a:defRPr lang="pl-PL" sz="1400"/>
            </a:lvl3pPr>
            <a:lvl4pPr marL="685800">
              <a:lnSpc>
                <a:spcPct val="100000"/>
              </a:lnSpc>
              <a:defRPr lang="pl-PL" sz="1400"/>
            </a:lvl4pPr>
            <a:lvl5pPr marL="1143000">
              <a:lnSpc>
                <a:spcPct val="100000"/>
              </a:lnSpc>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1" name="Obraz — symbol zastępczy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rtlCol="0" anchor="ctr"/>
          <a:lstStyle>
            <a:lvl1pPr marL="0" indent="0" algn="ctr">
              <a:buNone/>
              <a:defRPr lang="pl-PL" sz="900"/>
            </a:lvl1pPr>
          </a:lstStyle>
          <a:p>
            <a:pPr rtl="0"/>
            <a:r>
              <a:rPr lang="pl-PL"/>
              <a:t>Kliknij ikonę, aby dodać obraz</a:t>
            </a:r>
            <a:endParaRPr lang="pl-PL" dirty="0"/>
          </a:p>
        </p:txBody>
      </p:sp>
      <p:sp>
        <p:nvSpPr>
          <p:cNvPr id="13" name="Obraz — symbol zastępczy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rtlCol="0" anchor="ctr"/>
          <a:lstStyle>
            <a:lvl1pPr marL="0" indent="0" algn="ctr">
              <a:buNone/>
              <a:defRPr lang="pl-PL" sz="900"/>
            </a:lvl1pPr>
          </a:lstStyle>
          <a:p>
            <a:pPr rtl="0"/>
            <a:r>
              <a:rPr lang="pl-PL"/>
              <a:t>Kliknij ikonę, aby dodać obraz</a:t>
            </a:r>
            <a:endParaRPr lang="pl-PL" dirty="0"/>
          </a:p>
        </p:txBody>
      </p:sp>
      <p:sp>
        <p:nvSpPr>
          <p:cNvPr id="14" name="Obraz — symbol zastępczy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rtlCol="0" anchor="ctr"/>
          <a:lstStyle>
            <a:lvl1pPr marL="0" indent="0" algn="ctr">
              <a:buNone/>
              <a:defRPr lang="pl-PL" sz="900"/>
            </a:lvl1pPr>
          </a:lstStyle>
          <a:p>
            <a:pPr rtl="0"/>
            <a:r>
              <a:rPr lang="pl-PL"/>
              <a:t>Kliknij ikonę, aby dodać obraz</a:t>
            </a:r>
            <a:endParaRPr lang="pl-PL" dirty="0"/>
          </a:p>
        </p:txBody>
      </p:sp>
      <p:cxnSp>
        <p:nvCxnSpPr>
          <p:cNvPr id="15" name="Łącznik prosty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dsumowanie">
    <p:spTree>
      <p:nvGrpSpPr>
        <p:cNvPr id="1" name=""/>
        <p:cNvGrpSpPr/>
        <p:nvPr/>
      </p:nvGrpSpPr>
      <p:grpSpPr>
        <a:xfrm>
          <a:off x="0" y="0"/>
          <a:ext cx="0" cy="0"/>
          <a:chOff x="0" y="0"/>
          <a:chExt cx="0" cy="0"/>
        </a:xfrm>
      </p:grpSpPr>
      <p:sp>
        <p:nvSpPr>
          <p:cNvPr id="3" name="Numer slajdu — symbol zastępczy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rtlCol="0"/>
          <a:lstStyle>
            <a:defPPr>
              <a:defRPr lang="pl-PL"/>
            </a:def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B2EB2EEB-FE70-98B2-9437-0E1E91F929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cxnSp>
        <p:nvCxnSpPr>
          <p:cNvPr id="5" name="Łącznik prosty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kst — symbol zastępczy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rtlCol="0" anchor="ctr"/>
          <a:lstStyle>
            <a:lvl1pPr marL="0" indent="0" algn="ctr">
              <a:lnSpc>
                <a:spcPts val="2460"/>
              </a:lnSpc>
              <a:buNone/>
              <a:defRPr lang="pl-PL" sz="2000"/>
            </a:lvl1pPr>
          </a:lstStyle>
          <a:p>
            <a:pPr lvl="0" rtl="0"/>
            <a:r>
              <a:rPr lang="pl-PL"/>
              <a:t>Kliknij, aby edytować style wzorca tekstu</a:t>
            </a:r>
          </a:p>
        </p:txBody>
      </p:sp>
      <p:sp>
        <p:nvSpPr>
          <p:cNvPr id="11" name="Obraz — symbol zastępczy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rtlCol="0"/>
          <a:lstStyle>
            <a:defPPr>
              <a:defRPr lang="pl-PL"/>
            </a:def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rtlCol="0"/>
          <a:lstStyle>
            <a:lvl1pPr algn="ctr">
              <a:defRPr lang="pl-PL"/>
            </a:lvl1pPr>
          </a:lstStyle>
          <a:p>
            <a:pPr rtl="0"/>
            <a:r>
              <a:rPr lang="pl-PL"/>
              <a:t>Kliknij, aby edytować styl</a:t>
            </a:r>
            <a:endParaRPr lang="pl-PL"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Zakończenie">
    <p:spTree>
      <p:nvGrpSpPr>
        <p:cNvPr id="1" name=""/>
        <p:cNvGrpSpPr/>
        <p:nvPr/>
      </p:nvGrpSpPr>
      <p:grpSpPr>
        <a:xfrm>
          <a:off x="0" y="0"/>
          <a:ext cx="0" cy="0"/>
          <a:chOff x="0" y="0"/>
          <a:chExt cx="0" cy="0"/>
        </a:xfrm>
      </p:grpSpPr>
      <p:sp>
        <p:nvSpPr>
          <p:cNvPr id="19" name="Obraz — symbol zastępczy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rtlCol="0">
            <a:noAutofit/>
          </a:bodyPr>
          <a:lstStyle>
            <a:defPPr>
              <a:defRPr lang="pl-PL"/>
            </a:defPPr>
          </a:lstStyle>
          <a:p>
            <a:pPr rtl="0"/>
            <a:r>
              <a:rPr lang="pl-PL"/>
              <a:t>Kliknij ikonę, aby dodać obraz</a:t>
            </a:r>
            <a:endParaRPr lang="pl-PL" dirty="0"/>
          </a:p>
        </p:txBody>
      </p:sp>
      <p:sp>
        <p:nvSpPr>
          <p:cNvPr id="16" name="Tytuł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rtlCol="0" anchor="b">
            <a:noAutofit/>
          </a:bodyPr>
          <a:lstStyle>
            <a:lvl1pPr algn="ctr">
              <a:defRPr lang="pl-PL"/>
            </a:lvl1pPr>
          </a:lstStyle>
          <a:p>
            <a:pPr rtl="0"/>
            <a:r>
              <a:rPr lang="pl-PL"/>
              <a:t>Kliknij, aby edytować styl</a:t>
            </a:r>
            <a:endParaRPr lang="pl-PL" dirty="0"/>
          </a:p>
        </p:txBody>
      </p:sp>
      <p:sp>
        <p:nvSpPr>
          <p:cNvPr id="11" name="Obraz — symbol zastępczy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rtlCol="0" anchor="ctr"/>
          <a:lstStyle>
            <a:lvl1pPr marL="0" indent="0" algn="ctr">
              <a:buNone/>
              <a:defRPr lang="pl-PL" sz="1050"/>
            </a:lvl1pPr>
          </a:lstStyle>
          <a:p>
            <a:pPr rtl="0"/>
            <a:r>
              <a:rPr lang="pl-PL"/>
              <a:t>Kliknij ikonę, aby dodać obraz</a:t>
            </a:r>
            <a:endParaRPr lang="pl-PL" dirty="0"/>
          </a:p>
        </p:txBody>
      </p:sp>
      <p:sp>
        <p:nvSpPr>
          <p:cNvPr id="13" name="Tekst — symbol zastępczy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rtlCol="0" anchor="ctr"/>
          <a:lstStyle>
            <a:lvl1pPr marL="0" indent="0" algn="ctr">
              <a:buNone/>
              <a:defRPr lang="pl-PL" sz="2000" cap="all" baseline="0"/>
            </a:lvl1pPr>
          </a:lstStyle>
          <a:p>
            <a:pPr lvl="0" rtl="0"/>
            <a:r>
              <a:rPr lang="pl-PL"/>
              <a:t>Kliknij, aby edytować style wzorca tekstu</a:t>
            </a:r>
          </a:p>
        </p:txBody>
      </p:sp>
      <p:sp>
        <p:nvSpPr>
          <p:cNvPr id="20" name="Prostokąt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0B5ED18-7A07-47F1-8056-CD86B076AFE2}"/>
              </a:ext>
            </a:extLst>
          </p:cNvPr>
          <p:cNvSpPr>
            <a:spLocks noGrp="1"/>
          </p:cNvSpPr>
          <p:nvPr>
            <p:ph type="title"/>
          </p:nvPr>
        </p:nvSpPr>
        <p:spPr/>
        <p:txBody>
          <a:bodyPr rtlCol="0"/>
          <a:lstStyle>
            <a:defPPr>
              <a:defRPr lang="pl-PL"/>
            </a:defPPr>
          </a:lstStyle>
          <a:p>
            <a:pPr rtl="0"/>
            <a:r>
              <a:rPr lang="pl-PL"/>
              <a:t>Kliknij, aby edytować styl</a:t>
            </a:r>
            <a:endParaRPr lang="pl-PL" dirty="0"/>
          </a:p>
        </p:txBody>
      </p:sp>
      <p:sp>
        <p:nvSpPr>
          <p:cNvPr id="5" name="Numer slajdu — symbol zastępczy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8" name="Stopka — symbol zastępczy 7">
            <a:extLst>
              <a:ext uri="{FF2B5EF4-FFF2-40B4-BE49-F238E27FC236}">
                <a16:creationId xmlns:a16="http://schemas.microsoft.com/office/drawing/2014/main" id="{A4DB0707-D3A6-4BF0-3225-EC3851AD7387}"/>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4" name="Numer slajdu — symbol zastępczy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7" name="Stopka — symbol zastępczy 6">
            <a:extLst>
              <a:ext uri="{FF2B5EF4-FFF2-40B4-BE49-F238E27FC236}">
                <a16:creationId xmlns:a16="http://schemas.microsoft.com/office/drawing/2014/main" id="{FFD67329-9F30-BEB7-31E2-FECA7FD59B06}"/>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rtlCol="0" anchor="b"/>
          <a:lstStyle>
            <a:lvl1pPr>
              <a:defRPr lang="pl-PL" sz="3200"/>
            </a:lvl1pPr>
          </a:lstStyle>
          <a:p>
            <a:pPr rtl="0"/>
            <a:r>
              <a:rPr lang="pl-PL"/>
              <a:t>Kliknij, aby edytować styl</a:t>
            </a:r>
          </a:p>
        </p:txBody>
      </p:sp>
      <p:sp>
        <p:nvSpPr>
          <p:cNvPr id="3" name="Zawartość — symbol zastępczy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rtlCol="0"/>
          <a:lstStyle>
            <a:lvl1pPr>
              <a:defRPr lang="pl-PL" sz="3200"/>
            </a:lvl1pPr>
            <a:lvl2pPr>
              <a:defRPr lang="pl-PL" sz="2800"/>
            </a:lvl2pPr>
            <a:lvl3pPr>
              <a:defRPr lang="pl-PL" sz="2400"/>
            </a:lvl3pPr>
            <a:lvl4pPr>
              <a:defRPr lang="pl-PL" sz="2000"/>
            </a:lvl4pPr>
            <a:lvl5pPr>
              <a:defRPr lang="pl-PL" sz="2000"/>
            </a:lvl5pPr>
            <a:lvl6pPr>
              <a:defRPr lang="pl-PL" sz="2000"/>
            </a:lvl6pPr>
            <a:lvl7pPr>
              <a:defRPr lang="pl-PL" sz="2000"/>
            </a:lvl7pPr>
            <a:lvl8pPr>
              <a:defRPr lang="pl-PL" sz="2000"/>
            </a:lvl8pPr>
            <a:lvl9pPr>
              <a:defRPr lang="pl-PL" sz="20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4" name="Tekst — symbol zastępczy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rtlCol="0"/>
          <a:lstStyle>
            <a:lvl1pPr marL="0" indent="0">
              <a:buNone/>
              <a:defRPr lang="pl-PL" sz="1600"/>
            </a:lvl1pPr>
            <a:lvl2pPr marL="457200" indent="0">
              <a:buNone/>
              <a:defRPr lang="pl-PL" sz="1400"/>
            </a:lvl2pPr>
            <a:lvl3pPr marL="914400" indent="0">
              <a:buNone/>
              <a:defRPr lang="pl-PL" sz="1200"/>
            </a:lvl3pPr>
            <a:lvl4pPr marL="1371600" indent="0">
              <a:buNone/>
              <a:defRPr lang="pl-PL" sz="1000"/>
            </a:lvl4pPr>
            <a:lvl5pPr marL="1828800" indent="0">
              <a:buNone/>
              <a:defRPr lang="pl-PL" sz="1000"/>
            </a:lvl5pPr>
            <a:lvl6pPr marL="2286000" indent="0">
              <a:buNone/>
              <a:defRPr lang="pl-PL" sz="1000"/>
            </a:lvl6pPr>
            <a:lvl7pPr marL="2743200" indent="0">
              <a:buNone/>
              <a:defRPr lang="pl-PL" sz="1000"/>
            </a:lvl7pPr>
            <a:lvl8pPr marL="3200400" indent="0">
              <a:buNone/>
              <a:defRPr lang="pl-PL" sz="1000"/>
            </a:lvl8pPr>
            <a:lvl9pPr marL="3657600" indent="0">
              <a:buNone/>
              <a:defRPr lang="pl-PL" sz="1000"/>
            </a:lvl9pPr>
          </a:lstStyle>
          <a:p>
            <a:pPr lvl="0" rtl="0"/>
            <a:r>
              <a:rPr lang="pl-PL"/>
              <a:t>Kliknij, aby edytować style wzorca tekstu</a:t>
            </a:r>
          </a:p>
        </p:txBody>
      </p:sp>
      <p:sp>
        <p:nvSpPr>
          <p:cNvPr id="7" name="Numer slajdu — symbol zastępczy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60C67779-9FAD-3FE4-5C67-7E5313C03B45}"/>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rtlCol="0" anchor="b"/>
          <a:lstStyle>
            <a:lvl1pPr>
              <a:defRPr lang="pl-PL" sz="3200"/>
            </a:lvl1pPr>
          </a:lstStyle>
          <a:p>
            <a:pPr rtl="0"/>
            <a:r>
              <a:rPr lang="pl-PL"/>
              <a:t>Kliknij, aby edytować styl</a:t>
            </a:r>
          </a:p>
        </p:txBody>
      </p:sp>
      <p:sp>
        <p:nvSpPr>
          <p:cNvPr id="3" name="Obraz — symbol zastępczy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rtlCol="0"/>
          <a:lstStyle>
            <a:lvl1pPr marL="0" indent="0">
              <a:buNone/>
              <a:defRPr lang="pl-PL" sz="3200"/>
            </a:lvl1pPr>
            <a:lvl2pPr marL="457200" indent="0">
              <a:buNone/>
              <a:defRPr lang="pl-PL" sz="2800"/>
            </a:lvl2pPr>
            <a:lvl3pPr marL="914400" indent="0">
              <a:buNone/>
              <a:defRPr lang="pl-PL" sz="2400"/>
            </a:lvl3pPr>
            <a:lvl4pPr marL="1371600" indent="0">
              <a:buNone/>
              <a:defRPr lang="pl-PL" sz="2000"/>
            </a:lvl4pPr>
            <a:lvl5pPr marL="1828800" indent="0">
              <a:buNone/>
              <a:defRPr lang="pl-PL" sz="2000"/>
            </a:lvl5pPr>
            <a:lvl6pPr marL="2286000" indent="0">
              <a:buNone/>
              <a:defRPr lang="pl-PL" sz="2000"/>
            </a:lvl6pPr>
            <a:lvl7pPr marL="2743200" indent="0">
              <a:buNone/>
              <a:defRPr lang="pl-PL" sz="2000"/>
            </a:lvl7pPr>
            <a:lvl8pPr marL="3200400" indent="0">
              <a:buNone/>
              <a:defRPr lang="pl-PL" sz="2000"/>
            </a:lvl8pPr>
            <a:lvl9pPr marL="3657600" indent="0">
              <a:buNone/>
              <a:defRPr lang="pl-PL" sz="2000"/>
            </a:lvl9pPr>
          </a:lstStyle>
          <a:p>
            <a:pPr rtl="0"/>
            <a:r>
              <a:rPr lang="pl-PL"/>
              <a:t>Kliknij ikonę, aby dodać obraz</a:t>
            </a:r>
            <a:endParaRPr lang="pl-PL" dirty="0"/>
          </a:p>
        </p:txBody>
      </p:sp>
      <p:sp>
        <p:nvSpPr>
          <p:cNvPr id="4" name="Tekst — symbol zastępczy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rtlCol="0"/>
          <a:lstStyle>
            <a:lvl1pPr marL="0" indent="0">
              <a:buNone/>
              <a:defRPr lang="pl-PL" sz="1600"/>
            </a:lvl1pPr>
            <a:lvl2pPr marL="457200" indent="0">
              <a:buNone/>
              <a:defRPr lang="pl-PL" sz="1400"/>
            </a:lvl2pPr>
            <a:lvl3pPr marL="914400" indent="0">
              <a:buNone/>
              <a:defRPr lang="pl-PL" sz="1200"/>
            </a:lvl3pPr>
            <a:lvl4pPr marL="1371600" indent="0">
              <a:buNone/>
              <a:defRPr lang="pl-PL" sz="1000"/>
            </a:lvl4pPr>
            <a:lvl5pPr marL="1828800" indent="0">
              <a:buNone/>
              <a:defRPr lang="pl-PL" sz="1000"/>
            </a:lvl5pPr>
            <a:lvl6pPr marL="2286000" indent="0">
              <a:buNone/>
              <a:defRPr lang="pl-PL" sz="1000"/>
            </a:lvl6pPr>
            <a:lvl7pPr marL="2743200" indent="0">
              <a:buNone/>
              <a:defRPr lang="pl-PL" sz="1000"/>
            </a:lvl7pPr>
            <a:lvl8pPr marL="3200400" indent="0">
              <a:buNone/>
              <a:defRPr lang="pl-PL" sz="1000"/>
            </a:lvl8pPr>
            <a:lvl9pPr marL="3657600" indent="0">
              <a:buNone/>
              <a:defRPr lang="pl-PL" sz="1000"/>
            </a:lvl9pPr>
          </a:lstStyle>
          <a:p>
            <a:pPr lvl="0" rtl="0"/>
            <a:r>
              <a:rPr lang="pl-PL"/>
              <a:t>Kliknij, aby edytować style wzorca tekstu</a:t>
            </a:r>
          </a:p>
        </p:txBody>
      </p:sp>
      <p:sp>
        <p:nvSpPr>
          <p:cNvPr id="7" name="Numer slajdu — symbol zastępczy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A4125545-56D8-5212-AA45-63F7C1DBF101}"/>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z obrazem po prawej stronie">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12" name="Prostokąt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rtlCol="0"/>
          <a:lstStyle>
            <a:lvl1pPr>
              <a:defRPr lang="pl-PL" spc="300" baseline="0"/>
            </a:lvl1pPr>
          </a:lstStyle>
          <a:p>
            <a:pPr rtl="0"/>
            <a:r>
              <a:rPr lang="pl-PL"/>
              <a:t>Kliknij, aby edytować styl</a:t>
            </a:r>
          </a:p>
        </p:txBody>
      </p:sp>
      <p:sp>
        <p:nvSpPr>
          <p:cNvPr id="3" name="Zawartość — symbol zastępczy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rtlCol="0"/>
          <a:lstStyle>
            <a:lvl1pPr marL="0" indent="0">
              <a:lnSpc>
                <a:spcPct val="150000"/>
              </a:lnSpc>
              <a:buNone/>
              <a:defRPr lang="pl-PL" sz="2000" cap="all" spc="0" baseline="0"/>
            </a:lvl1pPr>
            <a:lvl2pPr marL="228600">
              <a:defRPr lang="pl-PL" spc="0" baseline="0"/>
            </a:lvl2pPr>
            <a:lvl3pPr marL="457200">
              <a:defRPr lang="pl-PL" spc="0" baseline="0"/>
            </a:lvl3pPr>
            <a:lvl4pPr marL="685800">
              <a:defRPr lang="pl-PL" spc="0" baseline="0"/>
            </a:lvl4pPr>
            <a:lvl5pPr marL="1143000">
              <a:defRPr lang="pl-PL" spc="0" baseline="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7" name="Obraz — symbol zastępczy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rtlCol="0" anchor="ctr"/>
          <a:lstStyle>
            <a:lvl1pPr marL="0" indent="0" algn="ctr">
              <a:buNone/>
              <a:defRPr lang="pl-PL"/>
            </a:lvl1pPr>
          </a:lstStyle>
          <a:p>
            <a:pPr rtl="0"/>
            <a:r>
              <a:rPr lang="pl-PL"/>
              <a:t>Kliknij ikonę, aby dodać obraz</a:t>
            </a:r>
            <a:endParaRPr lang="pl-PL" dirty="0"/>
          </a:p>
        </p:txBody>
      </p:sp>
      <p:cxnSp>
        <p:nvCxnSpPr>
          <p:cNvPr id="8" name="Łącznik prosty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2811533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609599" y="1138189"/>
            <a:ext cx="10981796" cy="521816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5"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2"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986476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tuł i zawartość">
    <p:bg>
      <p:bgPr>
        <a:solidFill>
          <a:schemeClr val="accent4"/>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rtlCol="0"/>
          <a:lstStyle>
            <a:lvl1pPr>
              <a:defRPr lang="pl-PL" spc="300" baseline="0"/>
            </a:lvl1pPr>
          </a:lstStyle>
          <a:p>
            <a:pPr rtl="0"/>
            <a:r>
              <a:rPr lang="pl-PL"/>
              <a:t>Kliknij, aby edytować styl</a:t>
            </a:r>
          </a:p>
        </p:txBody>
      </p:sp>
      <p:sp>
        <p:nvSpPr>
          <p:cNvPr id="3" name="Zawartość — symbol zastępczy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rtlCol="0"/>
          <a:lstStyle>
            <a:lvl1pPr marL="0" indent="0">
              <a:lnSpc>
                <a:spcPct val="150000"/>
              </a:lnSpc>
              <a:buNone/>
              <a:defRPr lang="pl-PL" sz="2000" cap="none" spc="0" baseline="0"/>
            </a:lvl1pPr>
            <a:lvl2pPr marL="228600">
              <a:defRPr lang="pl-PL" spc="0" baseline="0"/>
            </a:lvl2pPr>
            <a:lvl3pPr marL="457200">
              <a:defRPr lang="pl-PL" spc="0" baseline="0"/>
            </a:lvl3pPr>
            <a:lvl4pPr marL="685800">
              <a:defRPr lang="pl-PL" spc="0" baseline="0"/>
            </a:lvl4pPr>
            <a:lvl5pPr marL="1143000">
              <a:defRPr lang="pl-PL" spc="0" baseline="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lvl1pPr>
              <a:defRPr lang="pl-PL">
                <a:solidFill>
                  <a:schemeClr val="bg1"/>
                </a:solidFill>
              </a:defRPr>
            </a:lvl1pPr>
          </a:lstStyle>
          <a:p>
            <a:pPr rtl="0"/>
            <a:fld id="{75DF2D63-3FF5-D547-96B9-BE9CCD1ABA58}" type="slidenum">
              <a:rPr lang="pl-PL" smtClean="0"/>
              <a:pPr/>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defRPr lang="pl-PL">
                <a:solidFill>
                  <a:schemeClr val="bg1"/>
                </a:solidFill>
              </a:defRPr>
            </a:lvl1pPr>
          </a:lstStyle>
          <a:p>
            <a:r>
              <a:rPr lang="pl-PL" dirty="0"/>
              <a:t>Język </a:t>
            </a:r>
            <a:r>
              <a:rPr lang="pl-PL" dirty="0" err="1"/>
              <a:t>python</a:t>
            </a:r>
            <a:endParaRPr lang="pl-PL" dirty="0"/>
          </a:p>
        </p:txBody>
      </p:sp>
      <p:sp>
        <p:nvSpPr>
          <p:cNvPr id="7" name="Obraz — symbol zastępczy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rtlCol="0" anchor="ctr"/>
          <a:lstStyle>
            <a:lvl1pPr marL="0" indent="0" algn="ctr">
              <a:buNone/>
              <a:defRPr lang="pl-PL"/>
            </a:lvl1pPr>
          </a:lstStyle>
          <a:p>
            <a:pPr rtl="0"/>
            <a:r>
              <a:rPr lang="pl-PL"/>
              <a:t>Kliknij ikonę, aby dodać obraz</a:t>
            </a:r>
            <a:endParaRPr lang="pl-PL" dirty="0"/>
          </a:p>
        </p:txBody>
      </p:sp>
      <p:cxnSp>
        <p:nvCxnSpPr>
          <p:cNvPr id="11" name="Łącznik prosty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Łącznik prosty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agłówek sekcji">
    <p:bg>
      <p:bgPr>
        <a:solidFill>
          <a:schemeClr val="accent2"/>
        </a:solidFill>
        <a:effectLst/>
      </p:bgPr>
    </p:bg>
    <p:spTree>
      <p:nvGrpSpPr>
        <p:cNvPr id="1" name=""/>
        <p:cNvGrpSpPr/>
        <p:nvPr/>
      </p:nvGrpSpPr>
      <p:grpSpPr>
        <a:xfrm>
          <a:off x="0" y="0"/>
          <a:ext cx="0" cy="0"/>
          <a:chOff x="0" y="0"/>
          <a:chExt cx="0" cy="0"/>
        </a:xfrm>
      </p:grpSpPr>
      <p:sp>
        <p:nvSpPr>
          <p:cNvPr id="10" name="Obraz — symbol zastępczy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rtlCol="0">
            <a:noAutofit/>
          </a:bodyPr>
          <a:lstStyle>
            <a:defPPr>
              <a:defRPr lang="pl-PL"/>
            </a:def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rtlCol="0" anchor="ctr"/>
          <a:lstStyle>
            <a:lvl1pPr algn="ctr">
              <a:defRPr lang="pl-PL" sz="4800" spc="300" baseline="0"/>
            </a:lvl1pPr>
          </a:lstStyle>
          <a:p>
            <a:pPr rtl="0"/>
            <a:r>
              <a:rPr lang="pl-PL"/>
              <a:t>Kliknij, aby edytować styl</a:t>
            </a:r>
          </a:p>
        </p:txBody>
      </p:sp>
      <p:sp>
        <p:nvSpPr>
          <p:cNvPr id="3" name="Tekst — symbol zastępczy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rtlCol="0"/>
          <a:lstStyle>
            <a:lvl1pPr marL="0" indent="0">
              <a:buNone/>
              <a:defRPr lang="pl-PL" sz="2400" cap="all" baseline="0">
                <a:solidFill>
                  <a:schemeClr val="tx1"/>
                </a:solidFill>
              </a:defRPr>
            </a:lvl1pPr>
            <a:lvl2pPr marL="457200" indent="0">
              <a:buNone/>
              <a:defRPr lang="pl-PL" sz="2000">
                <a:solidFill>
                  <a:schemeClr val="tx1">
                    <a:tint val="75000"/>
                  </a:schemeClr>
                </a:solidFill>
              </a:defRPr>
            </a:lvl2pPr>
            <a:lvl3pPr marL="914400" indent="0">
              <a:buNone/>
              <a:defRPr lang="pl-PL" sz="1800">
                <a:solidFill>
                  <a:schemeClr val="tx1">
                    <a:tint val="75000"/>
                  </a:schemeClr>
                </a:solidFill>
              </a:defRPr>
            </a:lvl3pPr>
            <a:lvl4pPr marL="1371600" indent="0">
              <a:buNone/>
              <a:defRPr lang="pl-PL" sz="1600">
                <a:solidFill>
                  <a:schemeClr val="tx1">
                    <a:tint val="75000"/>
                  </a:schemeClr>
                </a:solidFill>
              </a:defRPr>
            </a:lvl4pPr>
            <a:lvl5pPr marL="1828800" indent="0">
              <a:buNone/>
              <a:defRPr lang="pl-PL" sz="1600">
                <a:solidFill>
                  <a:schemeClr val="tx1">
                    <a:tint val="75000"/>
                  </a:schemeClr>
                </a:solidFill>
              </a:defRPr>
            </a:lvl5pPr>
            <a:lvl6pPr marL="2286000" indent="0">
              <a:buNone/>
              <a:defRPr lang="pl-PL" sz="1600">
                <a:solidFill>
                  <a:schemeClr val="tx1">
                    <a:tint val="75000"/>
                  </a:schemeClr>
                </a:solidFill>
              </a:defRPr>
            </a:lvl6pPr>
            <a:lvl7pPr marL="2743200" indent="0">
              <a:buNone/>
              <a:defRPr lang="pl-PL" sz="1600">
                <a:solidFill>
                  <a:schemeClr val="tx1">
                    <a:tint val="75000"/>
                  </a:schemeClr>
                </a:solidFill>
              </a:defRPr>
            </a:lvl7pPr>
            <a:lvl8pPr marL="3200400" indent="0">
              <a:buNone/>
              <a:defRPr lang="pl-PL" sz="1600">
                <a:solidFill>
                  <a:schemeClr val="tx1">
                    <a:tint val="75000"/>
                  </a:schemeClr>
                </a:solidFill>
              </a:defRPr>
            </a:lvl8pPr>
            <a:lvl9pPr marL="3657600" indent="0">
              <a:buNone/>
              <a:defRPr lang="pl-PL" sz="1600">
                <a:solidFill>
                  <a:schemeClr val="tx1">
                    <a:tint val="75000"/>
                  </a:schemeClr>
                </a:solidFill>
              </a:defRPr>
            </a:lvl9pPr>
          </a:lstStyle>
          <a:p>
            <a:pPr lvl="0" rtl="0"/>
            <a:r>
              <a:rPr lang="pl-PL"/>
              <a:t>Kliknij, aby edytować style wzorca tekstu</a:t>
            </a:r>
          </a:p>
        </p:txBody>
      </p:sp>
      <p:sp>
        <p:nvSpPr>
          <p:cNvPr id="12" name="Prostokąt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ytuł i zawartość 2">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rtlCol="0"/>
          <a:lstStyle>
            <a:lvl1pPr>
              <a:defRPr lang="pl-PL" spc="300"/>
            </a:lvl1pPr>
          </a:lstStyle>
          <a:p>
            <a:pPr rtl="0"/>
            <a:r>
              <a:rPr lang="pl-PL"/>
              <a:t>Kliknij, aby edytować styl</a:t>
            </a:r>
          </a:p>
        </p:txBody>
      </p:sp>
      <p:sp>
        <p:nvSpPr>
          <p:cNvPr id="3" name="Zawartość — symbol zastępczy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rtlCol="0"/>
          <a:lstStyle>
            <a:lvl1pPr>
              <a:defRPr lang="pl-PL" spc="0" baseline="0"/>
            </a:lvl1pPr>
            <a:lvl2pPr>
              <a:defRPr lang="pl-PL" spc="0" baseline="0"/>
            </a:lvl2pPr>
            <a:lvl3pPr>
              <a:defRPr lang="pl-PL" spc="0" baseline="0"/>
            </a:lvl3pPr>
            <a:lvl4pPr>
              <a:defRPr lang="pl-PL" spc="0" baseline="0"/>
            </a:lvl4pPr>
            <a:lvl5pPr>
              <a:defRPr lang="pl-PL" spc="0" baseline="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ytuł i zawartość 3">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rtlCol="0"/>
          <a:lstStyle>
            <a:lvl1pPr algn="ctr">
              <a:defRPr lang="pl-PL" spc="300"/>
            </a:lvl1pPr>
          </a:lstStyle>
          <a:p>
            <a:pPr rtl="0"/>
            <a:r>
              <a:rPr lang="pl-PL"/>
              <a:t>Kliknij, aby edytować styl</a:t>
            </a:r>
          </a:p>
        </p:txBody>
      </p:sp>
      <p:sp>
        <p:nvSpPr>
          <p:cNvPr id="3" name="Zawartość — symbol zastępczy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rtlCol="0"/>
          <a:lstStyle>
            <a:lvl1pPr>
              <a:defRPr lang="pl-PL" spc="0" baseline="0"/>
            </a:lvl1pPr>
            <a:lvl2pPr>
              <a:defRPr lang="pl-PL" spc="0" baseline="0"/>
            </a:lvl2pPr>
            <a:lvl3pPr>
              <a:defRPr lang="pl-PL" spc="0" baseline="0"/>
            </a:lvl3pPr>
            <a:lvl4pPr>
              <a:defRPr lang="pl-PL" spc="0" baseline="0"/>
            </a:lvl4pPr>
            <a:lvl5pPr>
              <a:defRPr lang="pl-PL" spc="0" baseline="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ytat">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5" name="Obraz — symbol zastępczy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rtlCol="0">
            <a:noAutofit/>
          </a:bodyPr>
          <a:lstStyle>
            <a:defPPr>
              <a:defRPr lang="pl-PL"/>
            </a:defPPr>
          </a:lstStyle>
          <a:p>
            <a:pPr rtl="0"/>
            <a:r>
              <a:rPr lang="pl-PL"/>
              <a:t>Kliknij ikonę, aby dodać obraz</a:t>
            </a:r>
            <a:endParaRPr lang="pl-PL" dirty="0"/>
          </a:p>
        </p:txBody>
      </p:sp>
      <p:cxnSp>
        <p:nvCxnSpPr>
          <p:cNvPr id="7" name="Łącznik prosty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Podtytuł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rtlCol="0"/>
          <a:lstStyle>
            <a:lvl1pPr marL="0" indent="0" algn="l">
              <a:buNone/>
              <a:defRPr lang="pl-PL" sz="2000" cap="all" spc="200" baseline="0">
                <a:latin typeface="+mj-lt"/>
              </a:defRPr>
            </a:lvl1pPr>
            <a:lvl2pPr marL="457200" indent="0" algn="ctr">
              <a:buNone/>
              <a:defRPr lang="pl-PL" sz="2000"/>
            </a:lvl2pPr>
            <a:lvl3pPr marL="914400" indent="0" algn="ctr">
              <a:buNone/>
              <a:defRPr lang="pl-PL" sz="1800"/>
            </a:lvl3pPr>
            <a:lvl4pPr marL="1371600" indent="0" algn="ctr">
              <a:buNone/>
              <a:defRPr lang="pl-PL" sz="1600"/>
            </a:lvl4pPr>
            <a:lvl5pPr marL="1828800" indent="0" algn="ctr">
              <a:buNone/>
              <a:defRPr lang="pl-PL" sz="1600"/>
            </a:lvl5pPr>
            <a:lvl6pPr marL="2286000" indent="0" algn="ctr">
              <a:buNone/>
              <a:defRPr lang="pl-PL" sz="1600"/>
            </a:lvl6pPr>
            <a:lvl7pPr marL="2743200" indent="0" algn="ctr">
              <a:buNone/>
              <a:defRPr lang="pl-PL" sz="1600"/>
            </a:lvl7pPr>
            <a:lvl8pPr marL="3200400" indent="0" algn="ctr">
              <a:buNone/>
              <a:defRPr lang="pl-PL" sz="1600"/>
            </a:lvl8pPr>
            <a:lvl9pPr marL="3657600" indent="0" algn="ctr">
              <a:buNone/>
              <a:defRPr lang="pl-PL" sz="1600"/>
            </a:lvl9pPr>
          </a:lstStyle>
          <a:p>
            <a:pPr rtl="0"/>
            <a:r>
              <a:rPr lang="pl-PL"/>
              <a:t>Kliknij, aby edytować styl wzorca podtytułu</a:t>
            </a:r>
            <a:endParaRPr lang="pl-PL" dirty="0"/>
          </a:p>
        </p:txBody>
      </p:sp>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rtlCol="0" anchor="b"/>
          <a:lstStyle>
            <a:lvl1pPr algn="l">
              <a:lnSpc>
                <a:spcPts val="5200"/>
              </a:lnSpc>
              <a:defRPr lang="pl-PL" sz="3600" spc="0" baseline="0">
                <a:latin typeface="Calibri Light" panose="020F0302020204030204" pitchFamily="34" charset="0"/>
                <a:cs typeface="Calibri Light" panose="020F0302020204030204" pitchFamily="34" charset="0"/>
              </a:defRPr>
            </a:lvl1pPr>
          </a:lstStyle>
          <a:p>
            <a:pPr rtl="0"/>
            <a:r>
              <a:rPr lang="pl-PL"/>
              <a:t>Kliknij, aby edytować styl</a:t>
            </a:r>
            <a:endParaRPr lang="pl-PL"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espół x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rtlCol="0"/>
          <a:lstStyle>
            <a:lvl1pPr algn="ctr">
              <a:defRPr lang="pl-PL"/>
            </a:lvl1pPr>
          </a:lstStyle>
          <a:p>
            <a:pPr rtl="0"/>
            <a:r>
              <a:rPr lang="pl-PL"/>
              <a:t>Kliknij, aby edytować styl</a:t>
            </a:r>
          </a:p>
        </p:txBody>
      </p:sp>
      <p:sp>
        <p:nvSpPr>
          <p:cNvPr id="3" name="Numer slajdu — symbol zastępczy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pl-PL"/>
            </a:def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sp>
        <p:nvSpPr>
          <p:cNvPr id="5" name="Obraz — symbol zastępczy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6" name="Obraz — symbol zastępczy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7" name="Obraz — symbol zastępczy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8" name="Obraz — symbol zastępczy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9" name="Tekst — symbol zastępczy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0" name="Tekst — symbol zastępczy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rtlCol="0" anchor="t">
            <a:noAutofit/>
          </a:bodyPr>
          <a:lstStyle>
            <a:lvl1pPr marL="0" indent="0" algn="ctr">
              <a:lnSpc>
                <a:spcPct val="10000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1" name="Tekst — symbol zastępczy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2" name="Tekst — symbol zastępczy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rtlCol="0" anchor="t">
            <a:noAutofit/>
          </a:bodyPr>
          <a:lstStyle>
            <a:lvl1pPr marL="0" indent="0" algn="ctr">
              <a:lnSpc>
                <a:spcPct val="10000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3" name="Tekst — symbol zastępczy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4" name="Tekst — symbol zastępczy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rtlCol="0" anchor="t">
            <a:noAutofit/>
          </a:bodyPr>
          <a:lstStyle>
            <a:lvl1pPr marL="0" indent="0" algn="ctr">
              <a:lnSpc>
                <a:spcPct val="10000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5" name="Tekst — symbol zastępczy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6" name="Tekst — symbol zastępczy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rtlCol="0" anchor="t">
            <a:noAutofit/>
          </a:bodyPr>
          <a:lstStyle>
            <a:lvl1pPr marL="0" indent="0" algn="ctr">
              <a:lnSpc>
                <a:spcPct val="10000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18" name="Łącznik prosty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Łącznik prosty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Łącznik prosty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espół x8">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rtlCol="0"/>
          <a:lstStyle>
            <a:lvl1pPr algn="ctr">
              <a:defRPr lang="pl-PL"/>
            </a:lvl1pPr>
          </a:lstStyle>
          <a:p>
            <a:pPr rtl="0"/>
            <a:r>
              <a:rPr lang="pl-PL"/>
              <a:t>Kliknij, aby edytować styl</a:t>
            </a:r>
            <a:endParaRPr lang="pl-PL" dirty="0"/>
          </a:p>
        </p:txBody>
      </p:sp>
      <p:sp>
        <p:nvSpPr>
          <p:cNvPr id="3" name="Numer slajdu — symbol zastępczy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pl-PL"/>
            </a:def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sp>
        <p:nvSpPr>
          <p:cNvPr id="5" name="Obraz — symbol zastępczy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6" name="Obraz — symbol zastępczy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7" name="Obraz — symbol zastępczy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8" name="Obraz — symbol zastępczy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9" name="Tekst — symbol zastępczy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0" name="Tekst — symbol zastępczy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1" name="Tekst — symbol zastępczy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2" name="Tekst — symbol zastępczy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3" name="Tekst — symbol zastępczy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4" name="Tekst — symbol zastępczy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5" name="Tekst — symbol zastępczy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6" name="Tekst — symbol zastępczy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17" name="Łącznik prosty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Łącznik prosty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Obraz — symbol zastępczy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22" name="Obraz — symbol zastępczy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23" name="Obraz — symbol zastępczy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24" name="Obraz — symbol zastępczy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25" name="Tekst — symbol zastępczy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26" name="Tekst — symbol zastępczy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27" name="Tekst — symbol zastępczy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28" name="Tekst — symbol zastępczy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29" name="Tekst — symbol zastępczy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30" name="Tekst — symbol zastępczy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31" name="Tekst — symbol zastępczy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32" name="Tekst — symbol zastępczy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33" name="Łącznik prosty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Łącznik prosty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Łącznik prosty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Łącznik prosty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 symbol zastępczy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defPPr>
              <a:defRPr lang="pl-PL"/>
            </a:defPPr>
          </a:lstStyle>
          <a:p>
            <a:pPr rtl="0"/>
            <a:r>
              <a:rPr lang="pl-PL" dirty="0"/>
              <a:t>KLIKNIJ, ABY EDYTOWAĆ STYL TYTUŁU WZORCA </a:t>
            </a:r>
          </a:p>
        </p:txBody>
      </p:sp>
      <p:sp>
        <p:nvSpPr>
          <p:cNvPr id="3" name="Tekst — symbol zastępczy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defPPr>
              <a:defRPr lang="pl-PL"/>
            </a:defPPr>
          </a:lstStyle>
          <a:p>
            <a:pPr lvl="0" rtl="0"/>
            <a:r>
              <a:rPr lang="pl-PL" dirty="0"/>
              <a:t>Kliknij, aby edytować style wzorców tekstu</a:t>
            </a:r>
          </a:p>
          <a:p>
            <a:pPr lvl="1" rtl="0"/>
            <a:r>
              <a:rPr lang="pl-PL" dirty="0"/>
              <a:t>Drugi poziom</a:t>
            </a:r>
          </a:p>
          <a:p>
            <a:pPr lvl="2" rtl="0"/>
            <a:r>
              <a:rPr lang="pl-PL" dirty="0"/>
              <a:t>Trzeci poziom</a:t>
            </a:r>
          </a:p>
          <a:p>
            <a:pPr lvl="3" rtl="0"/>
            <a:r>
              <a:rPr lang="pl-PL" dirty="0"/>
              <a:t>Czwarty poziom</a:t>
            </a:r>
          </a:p>
          <a:p>
            <a:pPr lvl="4" rtl="0"/>
            <a:r>
              <a:rPr lang="pl-PL" dirty="0"/>
              <a:t>Piąty poziom</a:t>
            </a:r>
          </a:p>
        </p:txBody>
      </p:sp>
      <p:sp>
        <p:nvSpPr>
          <p:cNvPr id="21" name="Numer slajdu — symbol zastępczy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lang="pl-PL" sz="1200" cap="all" spc="200" baseline="0">
                <a:solidFill>
                  <a:schemeClr val="accent1"/>
                </a:solidFill>
                <a:latin typeface="Posterama" panose="020B0504020200020000" pitchFamily="34" charset="0"/>
              </a:defRPr>
            </a:lvl1pPr>
          </a:lstStyle>
          <a:p>
            <a:pPr rtl="0"/>
            <a:fld id="{75DF2D63-3FF5-D547-96B9-BE9CCD1ABA58}" type="slidenum">
              <a:rPr lang="pl-PL" smtClean="0"/>
              <a:pPr/>
              <a:t>‹#›</a:t>
            </a:fld>
            <a:endParaRPr lang="pl-PL" dirty="0"/>
          </a:p>
        </p:txBody>
      </p:sp>
      <p:sp>
        <p:nvSpPr>
          <p:cNvPr id="25" name="Stopka — symbol zastępczy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lang="pl-PL" sz="1200" cap="all" spc="100" baseline="0">
                <a:solidFill>
                  <a:schemeClr val="accent1"/>
                </a:solidFill>
                <a:latin typeface="Posterama" panose="020B0504020200020000" pitchFamily="34" charset="0"/>
              </a:defRPr>
            </a:lvl1pPr>
          </a:lstStyle>
          <a:p>
            <a:r>
              <a:rPr lang="pl-PL" dirty="0"/>
              <a:t>Język </a:t>
            </a:r>
            <a:r>
              <a:rPr lang="pl-PL" dirty="0" err="1"/>
              <a:t>python</a:t>
            </a:r>
            <a:endParaRPr lang="pl-PL" dirty="0"/>
          </a:p>
        </p:txBody>
      </p:sp>
      <p:cxnSp>
        <p:nvCxnSpPr>
          <p:cNvPr id="4" name="Łącznik prosty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 id="2147483674" r:id="rId20"/>
    <p:sldLayoutId id="2147483675" r:id="rId21"/>
  </p:sldLayoutIdLst>
  <p:hf hdr="0" dt="0"/>
  <p:txStyles>
    <p:titleStyle>
      <a:lvl1pPr algn="l" defTabSz="914400" rtl="0" eaLnBrk="1" latinLnBrk="0" hangingPunct="1">
        <a:lnSpc>
          <a:spcPct val="90000"/>
        </a:lnSpc>
        <a:spcBef>
          <a:spcPct val="0"/>
        </a:spcBef>
        <a:buNone/>
        <a:defRPr lang="pl-PL"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pl-PL" sz="2400" b="0" i="0" kern="1200" baseline="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pl-PL" sz="2000" b="0" i="0" kern="1200" baseline="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pl-PL" sz="1800" b="0" i="0" kern="1200" baseline="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pl-PL" sz="1600" b="0" i="0" kern="1200" baseline="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pl-PL" sz="1400" b="0" i="0" kern="1200" baseline="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p:bodyStyle>
    <p:otherStyle>
      <a:defPPr>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sco.wikipedia.org/wiki/Facebook" TargetMode="External"/><Relationship Id="rId18" Type="http://schemas.openxmlformats.org/officeDocument/2006/relationships/image" Target="../media/image15.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12.png"/><Relationship Id="rId17" Type="http://schemas.openxmlformats.org/officeDocument/2006/relationships/hyperlink" Target="https://en.wikipedia.org/wiki/Google_logo" TargetMode="External"/><Relationship Id="rId2" Type="http://schemas.openxmlformats.org/officeDocument/2006/relationships/image" Target="../media/image5.png"/><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20.xml"/><Relationship Id="rId6" Type="http://schemas.openxmlformats.org/officeDocument/2006/relationships/image" Target="../media/image9.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11.jpg"/><Relationship Id="rId19" Type="http://schemas.openxmlformats.org/officeDocument/2006/relationships/hyperlink" Target="http://whatchareading.com/havent-forgotten-k-jessica-jones/" TargetMode="External"/><Relationship Id="rId4" Type="http://schemas.openxmlformats.org/officeDocument/2006/relationships/image" Target="../media/image8.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13.jpg"/></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3" Type="http://schemas.openxmlformats.org/officeDocument/2006/relationships/hyperlink" Target="https://www.flickr.com/photos/armydre2008/6012029995" TargetMode="External"/><Relationship Id="rId2" Type="http://schemas.openxmlformats.org/officeDocument/2006/relationships/image" Target="../media/image58.jp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hyperlink" Target="https://mertcangokgoz.com/django-recaptcha-eklenti-duzenleme/" TargetMode="External"/><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hyperlink" Target="https://en.wikipedia.org/wiki/Flask_%28web_framework%29" TargetMode="External"/><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hyperlink" Target="https://commons.wikimedia.org/wiki/File:Pyramid_web_framework_logo_on_transparent_background.png" TargetMode="External"/><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3" Type="http://schemas.openxmlformats.org/officeDocument/2006/relationships/hyperlink" Target="https://en.m.wikipedia.org/wiki/Bottle_(web_framework)" TargetMode="External"/><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hyperlink" Target="https://www.formacionprofesional.info/certificaciones-con-mas-valor-en-programacion/" TargetMode="External"/><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6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25.jp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 symbol zastępczy 4" descr="Szalka Petriego z kilkoma przezroczystymi fiolkami">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3">
            <a:alphaModFix amt="65000"/>
            <a:extLst>
              <a:ext uri="{28A0092B-C50C-407E-A947-70E740481C1C}">
                <a14:useLocalDpi xmlns:a14="http://schemas.microsoft.com/office/drawing/2010/main" val="0"/>
              </a:ext>
            </a:extLst>
          </a:blip>
          <a:srcRect/>
          <a:stretch>
            <a:fillRect/>
          </a:stretch>
        </p:blipFill>
        <p:spPr/>
      </p:pic>
      <p:sp>
        <p:nvSpPr>
          <p:cNvPr id="4" name="Tytuł 3">
            <a:extLst>
              <a:ext uri="{FF2B5EF4-FFF2-40B4-BE49-F238E27FC236}">
                <a16:creationId xmlns:a16="http://schemas.microsoft.com/office/drawing/2014/main" id="{305E10E9-9AB7-0642-D4C4-DDFDAB7B5B2C}"/>
              </a:ext>
            </a:extLst>
          </p:cNvPr>
          <p:cNvSpPr>
            <a:spLocks noGrp="1"/>
          </p:cNvSpPr>
          <p:nvPr>
            <p:ph type="title"/>
          </p:nvPr>
        </p:nvSpPr>
        <p:spPr>
          <a:xfrm>
            <a:off x="838200" y="2764172"/>
            <a:ext cx="10515600" cy="1329656"/>
          </a:xfrm>
        </p:spPr>
        <p:txBody>
          <a:bodyPr rtlCol="0"/>
          <a:lstStyle>
            <a:defPPr>
              <a:defRPr lang="pl-PL"/>
            </a:defPPr>
          </a:lstStyle>
          <a:p>
            <a:pPr rtl="0"/>
            <a:r>
              <a:rPr lang="pl-PL" dirty="0"/>
              <a:t>Język </a:t>
            </a:r>
            <a:r>
              <a:rPr lang="pl-PL" dirty="0" err="1"/>
              <a:t>Python</a:t>
            </a:r>
            <a:r>
              <a:rPr lang="pl-PL" dirty="0"/>
              <a:t> i jego środowiska</a:t>
            </a:r>
          </a:p>
        </p:txBody>
      </p:sp>
      <p:sp>
        <p:nvSpPr>
          <p:cNvPr id="2" name="Podtytuł 1">
            <a:extLst>
              <a:ext uri="{FF2B5EF4-FFF2-40B4-BE49-F238E27FC236}">
                <a16:creationId xmlns:a16="http://schemas.microsoft.com/office/drawing/2014/main" id="{A1307D8B-2864-21B6-1CE1-B605F29281C5}"/>
              </a:ext>
            </a:extLst>
          </p:cNvPr>
          <p:cNvSpPr>
            <a:spLocks noGrp="1"/>
          </p:cNvSpPr>
          <p:nvPr>
            <p:ph type="subTitle" idx="1"/>
          </p:nvPr>
        </p:nvSpPr>
        <p:spPr/>
        <p:txBody>
          <a:bodyPr rtlCol="0"/>
          <a:lstStyle>
            <a:defPPr>
              <a:defRPr lang="pl-PL"/>
            </a:defPPr>
          </a:lstStyle>
          <a:p>
            <a:pPr rtl="0"/>
            <a:r>
              <a:rPr lang="pl-PL" dirty="0">
                <a:latin typeface="Calibri Light" panose="020F0302020204030204" pitchFamily="34" charset="0"/>
                <a:cs typeface="Calibri Light" panose="020F0302020204030204" pitchFamily="34" charset="0"/>
              </a:rPr>
              <a:t>Dr </a:t>
            </a:r>
            <a:r>
              <a:rPr lang="pl-PL" dirty="0" err="1">
                <a:latin typeface="Calibri Light" panose="020F0302020204030204" pitchFamily="34" charset="0"/>
                <a:cs typeface="Calibri Light" panose="020F0302020204030204" pitchFamily="34" charset="0"/>
              </a:rPr>
              <a:t>marcin</a:t>
            </a:r>
            <a:r>
              <a:rPr lang="pl-PL" dirty="0">
                <a:latin typeface="Calibri Light" panose="020F0302020204030204" pitchFamily="34" charset="0"/>
                <a:cs typeface="Calibri Light" panose="020F0302020204030204" pitchFamily="34" charset="0"/>
              </a:rPr>
              <a:t> </a:t>
            </a:r>
            <a:r>
              <a:rPr lang="pl-PL" dirty="0" err="1">
                <a:latin typeface="Calibri Light" panose="020F0302020204030204" pitchFamily="34" charset="0"/>
                <a:cs typeface="Calibri Light" panose="020F0302020204030204" pitchFamily="34" charset="0"/>
              </a:rPr>
              <a:t>albiniak</a:t>
            </a:r>
            <a:endParaRPr lang="pl-PL"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71416" y="2962408"/>
            <a:ext cx="1722581" cy="172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62234" y="1661969"/>
            <a:ext cx="1631823" cy="912147"/>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74020" y="1413164"/>
            <a:ext cx="1722581" cy="1722581"/>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73094" y="3833084"/>
            <a:ext cx="5299591" cy="2228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785444" y="1717964"/>
            <a:ext cx="1414301" cy="1259224"/>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4853" y="4504892"/>
            <a:ext cx="704416" cy="704416"/>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320021" y="4509337"/>
            <a:ext cx="739371" cy="739371"/>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226291" y="5491479"/>
            <a:ext cx="1879600" cy="635932"/>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9345" y="5809447"/>
            <a:ext cx="1953491" cy="109883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929811" y="2609275"/>
            <a:ext cx="739200" cy="77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4920103" y="2347576"/>
            <a:ext cx="673100" cy="939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4904589" y="2863047"/>
            <a:ext cx="4253915" cy="1035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4809261" y="4523088"/>
            <a:ext cx="1349792" cy="276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2362387" y="4465785"/>
            <a:ext cx="1239904" cy="1131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4008093" y="5462435"/>
            <a:ext cx="1085904" cy="1198791"/>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4142512" y="4465785"/>
            <a:ext cx="329621" cy="939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613131" y="1228497"/>
            <a:ext cx="3059411" cy="369332"/>
          </a:xfrm>
          <a:prstGeom prst="rect">
            <a:avLst/>
          </a:prstGeom>
          <a:noFill/>
        </p:spPr>
        <p:txBody>
          <a:bodyPr wrap="square" rtlCol="0">
            <a:spAutoFit/>
          </a:bodyPr>
          <a:lstStyle/>
          <a:p>
            <a:r>
              <a:rPr lang="pl-PL"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5501840" y="1265965"/>
            <a:ext cx="3059411" cy="369332"/>
          </a:xfrm>
          <a:prstGeom prst="rect">
            <a:avLst/>
          </a:prstGeom>
          <a:noFill/>
        </p:spPr>
        <p:txBody>
          <a:bodyPr wrap="square" rtlCol="0">
            <a:spAutoFit/>
          </a:bodyPr>
          <a:lstStyle/>
          <a:p>
            <a:r>
              <a:rPr lang="pl-PL"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71664" y="3823699"/>
            <a:ext cx="2560205" cy="646331"/>
          </a:xfrm>
          <a:prstGeom prst="rect">
            <a:avLst/>
          </a:prstGeom>
          <a:noFill/>
        </p:spPr>
        <p:txBody>
          <a:bodyPr wrap="square" rtlCol="0">
            <a:spAutoFit/>
          </a:bodyPr>
          <a:lstStyle/>
          <a:p>
            <a:r>
              <a:rPr lang="pl-PL"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3438128" y="2407274"/>
            <a:ext cx="1722581" cy="369332"/>
          </a:xfrm>
          <a:prstGeom prst="rect">
            <a:avLst/>
          </a:prstGeom>
          <a:noFill/>
        </p:spPr>
        <p:txBody>
          <a:bodyPr wrap="square" rtlCol="0">
            <a:spAutoFit/>
          </a:bodyPr>
          <a:lstStyle/>
          <a:p>
            <a:r>
              <a:rPr lang="pl-PL"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5308964" y="6207592"/>
            <a:ext cx="1722581" cy="646331"/>
          </a:xfrm>
          <a:prstGeom prst="rect">
            <a:avLst/>
          </a:prstGeom>
          <a:noFill/>
        </p:spPr>
        <p:txBody>
          <a:bodyPr wrap="square" rtlCol="0">
            <a:spAutoFit/>
          </a:bodyPr>
          <a:lstStyle/>
          <a:p>
            <a:r>
              <a:rPr lang="pl-PL"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7900363" y="3337579"/>
            <a:ext cx="4053411" cy="369332"/>
          </a:xfrm>
          <a:prstGeom prst="rect">
            <a:avLst/>
          </a:prstGeom>
          <a:noFill/>
        </p:spPr>
        <p:txBody>
          <a:bodyPr wrap="square" rtlCol="0">
            <a:spAutoFit/>
          </a:bodyPr>
          <a:lstStyle/>
          <a:p>
            <a:r>
              <a:rPr lang="pl-PL"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10166099" y="1174357"/>
            <a:ext cx="1722581" cy="369332"/>
          </a:xfrm>
          <a:prstGeom prst="rect">
            <a:avLst/>
          </a:prstGeom>
          <a:noFill/>
        </p:spPr>
        <p:txBody>
          <a:bodyPr wrap="square" rtlCol="0">
            <a:spAutoFit/>
          </a:bodyPr>
          <a:lstStyle/>
          <a:p>
            <a:r>
              <a:rPr lang="pl-PL" dirty="0"/>
              <a:t>Aplikacje Web</a:t>
            </a:r>
          </a:p>
        </p:txBody>
      </p:sp>
    </p:spTree>
    <p:extLst>
      <p:ext uri="{BB962C8B-B14F-4D97-AF65-F5344CB8AC3E}">
        <p14:creationId xmlns:p14="http://schemas.microsoft.com/office/powerpoint/2010/main" val="3413834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6537185" y="1866122"/>
            <a:ext cx="3987773" cy="4094270"/>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657916" y="3174593"/>
            <a:ext cx="6097554" cy="1477328"/>
          </a:xfrm>
          <a:prstGeom prst="rect">
            <a:avLst/>
          </a:prstGeom>
          <a:noFill/>
        </p:spPr>
        <p:txBody>
          <a:bodyPr wrap="square">
            <a:spAutoFit/>
          </a:bodyPr>
          <a:lstStyle/>
          <a:p>
            <a:r>
              <a:rPr lang="pl-PL" dirty="0" err="1"/>
              <a:t>Anaconda</a:t>
            </a:r>
            <a:r>
              <a:rPr lang="pl-PL" dirty="0"/>
              <a:t> to dystrybucja języków programowania </a:t>
            </a:r>
            <a:r>
              <a:rPr lang="pl-PL" dirty="0" err="1"/>
              <a:t>Python</a:t>
            </a:r>
            <a:r>
              <a:rPr lang="pl-PL" dirty="0"/>
              <a:t> i R do obliczeń naukowych, której celem jest uproszczenie zarządzania pakietami i ich wdrażania. Dystrybucja zawiera pakiety nauki danych odpowiednie dla systemów Windows, Linux i </a:t>
            </a:r>
            <a:r>
              <a:rPr lang="pl-PL" dirty="0" err="1"/>
              <a:t>macOS</a:t>
            </a:r>
            <a:r>
              <a:rPr lang="pl-PL" dirty="0"/>
              <a:t>.</a:t>
            </a:r>
          </a:p>
        </p:txBody>
      </p:sp>
    </p:spTree>
    <p:extLst>
      <p:ext uri="{BB962C8B-B14F-4D97-AF65-F5344CB8AC3E}">
        <p14:creationId xmlns:p14="http://schemas.microsoft.com/office/powerpoint/2010/main" val="13378533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6" name="pole tekstowe 5">
            <a:extLst>
              <a:ext uri="{FF2B5EF4-FFF2-40B4-BE49-F238E27FC236}">
                <a16:creationId xmlns:a16="http://schemas.microsoft.com/office/drawing/2014/main" id="{730A69B0-3E4B-4644-AC6D-018C9B585B62}"/>
              </a:ext>
            </a:extLst>
          </p:cNvPr>
          <p:cNvSpPr txBox="1"/>
          <p:nvPr/>
        </p:nvSpPr>
        <p:spPr>
          <a:xfrm>
            <a:off x="741940" y="2762343"/>
            <a:ext cx="9563449" cy="3200876"/>
          </a:xfrm>
          <a:prstGeom prst="rect">
            <a:avLst/>
          </a:prstGeom>
          <a:noFill/>
        </p:spPr>
        <p:txBody>
          <a:bodyPr wrap="square">
            <a:spAutoFit/>
          </a:bodyPr>
          <a:lstStyle/>
          <a:p>
            <a:r>
              <a:rPr lang="pl-PL" sz="2000" b="1" dirty="0" err="1"/>
              <a:t>Datalore</a:t>
            </a:r>
            <a:r>
              <a:rPr lang="pl-PL" dirty="0"/>
              <a:t> jest zdefiniowany jako notatnik do nauki data science - online (z inteligentną pomocą w kodowaniu).</a:t>
            </a:r>
          </a:p>
          <a:p>
            <a:endParaRPr lang="pl-PL" dirty="0"/>
          </a:p>
          <a:p>
            <a:r>
              <a:rPr lang="pl-PL" dirty="0"/>
              <a:t>Przyjrzyjmy się bliżej definicji.</a:t>
            </a:r>
          </a:p>
          <a:p>
            <a:r>
              <a:rPr lang="pl-PL" sz="2000" b="1" dirty="0" err="1"/>
              <a:t>Datalore</a:t>
            </a:r>
            <a:r>
              <a:rPr lang="pl-PL" b="1" dirty="0"/>
              <a:t> jest w trybie online</a:t>
            </a:r>
          </a:p>
          <a:p>
            <a:endParaRPr lang="pl-PL" dirty="0"/>
          </a:p>
          <a:p>
            <a:r>
              <a:rPr lang="pl-PL" dirty="0"/>
              <a:t>W </a:t>
            </a:r>
            <a:r>
              <a:rPr lang="pl-PL" dirty="0" err="1"/>
              <a:t>Datalore</a:t>
            </a:r>
            <a:r>
              <a:rPr lang="pl-PL" dirty="0"/>
              <a:t> wszystkie obliczenia są wykonywane w chmurze. </a:t>
            </a:r>
          </a:p>
          <a:p>
            <a:r>
              <a:rPr lang="pl-PL" dirty="0"/>
              <a:t>Aby uruchomić kod </a:t>
            </a:r>
            <a:r>
              <a:rPr lang="pl-PL" dirty="0" err="1"/>
              <a:t>Pythona</a:t>
            </a:r>
            <a:r>
              <a:rPr lang="pl-PL" dirty="0"/>
              <a:t> i Kotlin, wystarczy otworzyć przeglądarkę, zarejestrować się na datalore.jetbrains.com i utworzyć swój pierwszy notatnik. </a:t>
            </a:r>
          </a:p>
          <a:p>
            <a:r>
              <a:rPr lang="pl-PL" dirty="0"/>
              <a:t>Nie jest wymagana żadna dodatkowa konfiguracja. </a:t>
            </a:r>
          </a:p>
          <a:p>
            <a:r>
              <a:rPr lang="pl-PL" dirty="0"/>
              <a:t>Najlepsze biblioteki do nauki </a:t>
            </a:r>
            <a:r>
              <a:rPr lang="pl-PL" b="1" dirty="0"/>
              <a:t>data science </a:t>
            </a:r>
            <a:r>
              <a:rPr lang="pl-PL" dirty="0"/>
              <a:t>są już wstępnie zainstalowane w </a:t>
            </a:r>
            <a:r>
              <a:rPr lang="pl-PL" sz="2000" b="1" dirty="0" err="1"/>
              <a:t>Datalore</a:t>
            </a:r>
            <a:r>
              <a:rPr lang="pl-PL"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2"/>
          <a:srcRect l="13303" t="10780" r="56032" b="59622"/>
          <a:stretch/>
        </p:blipFill>
        <p:spPr>
          <a:xfrm>
            <a:off x="6342310" y="572053"/>
            <a:ext cx="4189437" cy="2190290"/>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800" b="0" i="0" u="none" strike="noStrike" baseline="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656438" y="1606302"/>
            <a:ext cx="10668699" cy="369332"/>
          </a:xfrm>
          <a:prstGeom prst="rect">
            <a:avLst/>
          </a:prstGeom>
          <a:noFill/>
        </p:spPr>
        <p:txBody>
          <a:bodyPr wrap="square">
            <a:spAutoFit/>
          </a:bodyPr>
          <a:lstStyle/>
          <a:p>
            <a:r>
              <a:rPr lang="pl-PL" dirty="0" err="1"/>
              <a:t>Pandas</a:t>
            </a:r>
            <a:r>
              <a:rPr lang="pl-PL" dirty="0"/>
              <a:t>, jest jednym z najbardziej rozbudowanych pakietów, do analizy danych, w języku </a:t>
            </a:r>
            <a:r>
              <a:rPr lang="pl-PL" dirty="0" err="1"/>
              <a:t>Python</a:t>
            </a:r>
            <a:r>
              <a:rPr lang="pl-PL"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654728" y="2141636"/>
            <a:ext cx="6094602" cy="1200329"/>
          </a:xfrm>
          <a:prstGeom prst="rect">
            <a:avLst/>
          </a:prstGeom>
          <a:noFill/>
        </p:spPr>
        <p:txBody>
          <a:bodyPr wrap="square">
            <a:spAutoFit/>
          </a:bodyPr>
          <a:lstStyle/>
          <a:p>
            <a:endParaRPr lang="pl-PL" dirty="0"/>
          </a:p>
          <a:p>
            <a:r>
              <a:rPr lang="pl-PL" b="1" dirty="0"/>
              <a:t>Instalacja pakietu:</a:t>
            </a:r>
          </a:p>
          <a:p>
            <a:endParaRPr lang="pl-PL" dirty="0"/>
          </a:p>
          <a:p>
            <a:r>
              <a:rPr lang="pl-PL" dirty="0"/>
              <a:t>$ pip </a:t>
            </a:r>
            <a:r>
              <a:rPr lang="pl-PL" dirty="0" err="1"/>
              <a:t>install</a:t>
            </a:r>
            <a:r>
              <a:rPr lang="pl-PL" dirty="0"/>
              <a:t> </a:t>
            </a:r>
            <a:r>
              <a:rPr lang="pl-PL" dirty="0" err="1"/>
              <a:t>pandas</a:t>
            </a:r>
            <a:endParaRPr lang="pl-PL"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654728" y="4015108"/>
            <a:ext cx="6094602" cy="923330"/>
          </a:xfrm>
          <a:prstGeom prst="rect">
            <a:avLst/>
          </a:prstGeom>
          <a:noFill/>
        </p:spPr>
        <p:txBody>
          <a:bodyPr wrap="square">
            <a:spAutoFit/>
          </a:bodyPr>
          <a:lstStyle/>
          <a:p>
            <a:r>
              <a:rPr lang="pl-PL" b="1" dirty="0"/>
              <a:t>Importowanie pakietu:</a:t>
            </a:r>
          </a:p>
          <a:p>
            <a:endParaRPr lang="pl-PL" dirty="0"/>
          </a:p>
          <a:p>
            <a:r>
              <a:rPr lang="pl-PL" dirty="0"/>
              <a:t>import </a:t>
            </a:r>
            <a:r>
              <a:rPr lang="pl-PL" dirty="0" err="1"/>
              <a:t>pandas</a:t>
            </a:r>
            <a:r>
              <a:rPr lang="pl-PL" dirty="0"/>
              <a:t> as </a:t>
            </a:r>
            <a:r>
              <a:rPr lang="pl-PL" dirty="0" err="1"/>
              <a:t>pd</a:t>
            </a:r>
            <a:endParaRPr lang="pl-PL" dirty="0"/>
          </a:p>
        </p:txBody>
      </p:sp>
    </p:spTree>
    <p:extLst>
      <p:ext uri="{BB962C8B-B14F-4D97-AF65-F5344CB8AC3E}">
        <p14:creationId xmlns:p14="http://schemas.microsoft.com/office/powerpoint/2010/main" val="28408789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92948" y="1717990"/>
            <a:ext cx="4572000" cy="3693319"/>
          </a:xfrm>
          <a:prstGeom prst="rect">
            <a:avLst/>
          </a:prstGeom>
          <a:noFill/>
        </p:spPr>
        <p:txBody>
          <a:bodyPr wrap="square">
            <a:spAutoFit/>
          </a:bodyPr>
          <a:lstStyle/>
          <a:p>
            <a:r>
              <a:rPr lang="pl-PL" dirty="0"/>
              <a:t>Co można robić w </a:t>
            </a:r>
            <a:r>
              <a:rPr lang="pl-PL" b="1" dirty="0" err="1"/>
              <a:t>pandas</a:t>
            </a:r>
            <a:r>
              <a:rPr lang="pl-PL" dirty="0"/>
              <a:t>?</a:t>
            </a:r>
          </a:p>
          <a:p>
            <a:endParaRPr lang="pl-PL" dirty="0"/>
          </a:p>
          <a:p>
            <a:pPr marL="285750" indent="-285750" algn="just">
              <a:buFont typeface="Arial" panose="020B0604020202020204" pitchFamily="34" charset="0"/>
              <a:buChar char="•"/>
            </a:pPr>
            <a:r>
              <a:rPr lang="pl-PL" dirty="0">
                <a:effectLst/>
              </a:rPr>
              <a:t>załadować dane z plików o rozmaitym formacie danych (CSV, Excel, JSON i wiele innych )</a:t>
            </a:r>
          </a:p>
          <a:p>
            <a:pPr marL="285750" indent="-285750" algn="just">
              <a:buFont typeface="Arial" panose="020B0604020202020204" pitchFamily="34" charset="0"/>
              <a:buChar char="•"/>
            </a:pPr>
            <a:r>
              <a:rPr lang="pl-PL" dirty="0">
                <a:effectLst/>
              </a:rPr>
              <a:t>załadować dane bezpośrednio z baz danych</a:t>
            </a:r>
          </a:p>
          <a:p>
            <a:pPr marL="285750" indent="-285750" algn="just">
              <a:buFont typeface="Arial" panose="020B0604020202020204" pitchFamily="34" charset="0"/>
              <a:buChar char="•"/>
            </a:pPr>
            <a:r>
              <a:rPr lang="pl-PL" dirty="0">
                <a:effectLst/>
              </a:rPr>
              <a:t>wyczyścić dane i przygotować je do dalszej analizy</a:t>
            </a:r>
          </a:p>
          <a:p>
            <a:pPr marL="285750" indent="-285750" algn="just">
              <a:buFont typeface="Arial" panose="020B0604020202020204" pitchFamily="34" charset="0"/>
              <a:buChar char="•"/>
            </a:pPr>
            <a:r>
              <a:rPr lang="pl-PL" dirty="0">
                <a:effectLst/>
              </a:rPr>
              <a:t>Dokonać podstawowej analizy danych, takiej jaką znamy z Excel czy też SQL – np. grupowanie czy też tabele przestawne</a:t>
            </a:r>
          </a:p>
          <a:p>
            <a:pPr marL="285750" indent="-285750" algn="just">
              <a:buFont typeface="Arial" panose="020B0604020202020204" pitchFamily="34" charset="0"/>
              <a:buChar char="•"/>
            </a:pPr>
            <a:r>
              <a:rPr lang="pl-PL" dirty="0">
                <a:effectLst/>
              </a:rPr>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5385732" y="2412372"/>
            <a:ext cx="6697211" cy="2603018"/>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916497" y="2222812"/>
            <a:ext cx="8982511" cy="646331"/>
          </a:xfrm>
          <a:prstGeom prst="rect">
            <a:avLst/>
          </a:prstGeom>
          <a:noFill/>
        </p:spPr>
        <p:txBody>
          <a:bodyPr wrap="square">
            <a:spAutoFit/>
          </a:bodyPr>
          <a:lstStyle/>
          <a:p>
            <a:r>
              <a:rPr lang="pl-PL" dirty="0"/>
              <a:t>Pierwszy typ danych to </a:t>
            </a:r>
            <a:r>
              <a:rPr lang="pl-PL" b="1" dirty="0"/>
              <a:t>'Series</a:t>
            </a:r>
            <a:r>
              <a:rPr lang="pl-PL" dirty="0"/>
              <a:t>'. Dla analogii, możemy porównać ją do kolumny z Excela. Działa ona podobnie do listy w </a:t>
            </a:r>
            <a:r>
              <a:rPr lang="pl-PL" dirty="0" err="1"/>
              <a:t>Python</a:t>
            </a:r>
            <a:r>
              <a:rPr lang="pl-PL"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916497" y="3566911"/>
            <a:ext cx="8225406" cy="646331"/>
          </a:xfrm>
          <a:prstGeom prst="rect">
            <a:avLst/>
          </a:prstGeom>
          <a:noFill/>
        </p:spPr>
        <p:txBody>
          <a:bodyPr wrap="square">
            <a:spAutoFit/>
          </a:bodyPr>
          <a:lstStyle/>
          <a:p>
            <a:r>
              <a:rPr lang="pl-PL" dirty="0"/>
              <a:t>Drugi typ danych, to </a:t>
            </a:r>
            <a:r>
              <a:rPr lang="pl-PL" b="1" dirty="0" err="1"/>
              <a:t>DataFrame</a:t>
            </a:r>
            <a:r>
              <a:rPr lang="pl-PL" dirty="0"/>
              <a:t>. O ile 'Series' porównywaliśmy do kolumny, o tyle </a:t>
            </a:r>
            <a:r>
              <a:rPr lang="pl-PL" dirty="0" err="1"/>
              <a:t>DataFrame</a:t>
            </a:r>
            <a:r>
              <a:rPr lang="pl-PL" dirty="0"/>
              <a:t>, jest odpowiednikiem tabeli, czyli zestawieniem danych typu 'Series'.</a:t>
            </a:r>
          </a:p>
        </p:txBody>
      </p:sp>
    </p:spTree>
    <p:extLst>
      <p:ext uri="{BB962C8B-B14F-4D97-AF65-F5344CB8AC3E}">
        <p14:creationId xmlns:p14="http://schemas.microsoft.com/office/powerpoint/2010/main" val="19564445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D1EAA1B-762A-4945-A181-C44660FF6A75}"/>
              </a:ext>
            </a:extLst>
          </p:cNvPr>
          <p:cNvSpPr>
            <a:spLocks noGrp="1"/>
          </p:cNvSpPr>
          <p:nvPr>
            <p:ph type="title"/>
          </p:nvPr>
        </p:nvSpPr>
        <p:spPr/>
        <p:txBody>
          <a:bodyPr/>
          <a:lstStyle/>
          <a:p>
            <a:r>
              <a:rPr lang="pl-PL" dirty="0" err="1"/>
              <a:t>Scikit-learn</a:t>
            </a:r>
            <a:endParaRPr lang="pl-PL" dirty="0"/>
          </a:p>
        </p:txBody>
      </p:sp>
      <p:sp>
        <p:nvSpPr>
          <p:cNvPr id="4" name="Prostokąt 3">
            <a:extLst>
              <a:ext uri="{FF2B5EF4-FFF2-40B4-BE49-F238E27FC236}">
                <a16:creationId xmlns:a16="http://schemas.microsoft.com/office/drawing/2014/main" id="{09C0085B-B7F0-492C-B76F-9C298F3ADA83}"/>
              </a:ext>
            </a:extLst>
          </p:cNvPr>
          <p:cNvSpPr/>
          <p:nvPr/>
        </p:nvSpPr>
        <p:spPr>
          <a:xfrm>
            <a:off x="609600" y="1516846"/>
            <a:ext cx="8668328" cy="2308324"/>
          </a:xfrm>
          <a:prstGeom prst="rect">
            <a:avLst/>
          </a:prstGeom>
        </p:spPr>
        <p:txBody>
          <a:bodyPr wrap="square">
            <a:spAutoFit/>
          </a:bodyPr>
          <a:lstStyle/>
          <a:p>
            <a:r>
              <a:rPr lang="pl-PL" sz="2400" dirty="0" err="1"/>
              <a:t>Scikit-learn</a:t>
            </a:r>
            <a:r>
              <a:rPr lang="pl-PL" sz="2400" dirty="0"/>
              <a:t> to darmowa biblioteka do uczenia maszynowego dla języka programowania </a:t>
            </a:r>
            <a:r>
              <a:rPr lang="pl-PL" sz="2400" dirty="0" err="1"/>
              <a:t>Python</a:t>
            </a:r>
            <a:r>
              <a:rPr lang="pl-PL" sz="2400" dirty="0"/>
              <a:t>. Zawiera różne algorytmy klasyfikacji, regresji i </a:t>
            </a:r>
            <a:r>
              <a:rPr lang="pl-PL" sz="2400" dirty="0" err="1"/>
              <a:t>klastrowania</a:t>
            </a:r>
            <a:r>
              <a:rPr lang="pl-PL" sz="2400" dirty="0"/>
              <a:t>, w tym maszyny wektorów pomocniczych, losowe drzewa, zwiększanie gradientu, k-średnie i DBSCAN, i jest zaprojektowany do współpracy z bibliotekami numerycznymi i naukowymi </a:t>
            </a:r>
            <a:r>
              <a:rPr lang="pl-PL" sz="2400" dirty="0" err="1"/>
              <a:t>Python</a:t>
            </a:r>
            <a:r>
              <a:rPr lang="pl-PL" sz="2400" dirty="0"/>
              <a:t> </a:t>
            </a:r>
            <a:r>
              <a:rPr lang="pl-PL" sz="2400" dirty="0" err="1"/>
              <a:t>NumPy</a:t>
            </a:r>
            <a:r>
              <a:rPr lang="pl-PL" sz="2400" dirty="0"/>
              <a:t> i </a:t>
            </a:r>
            <a:r>
              <a:rPr lang="pl-PL" sz="2400" dirty="0" err="1"/>
              <a:t>SciPy</a:t>
            </a:r>
            <a:r>
              <a:rPr lang="pl-PL" sz="2400" dirty="0"/>
              <a:t>.</a:t>
            </a:r>
          </a:p>
        </p:txBody>
      </p:sp>
      <p:pic>
        <p:nvPicPr>
          <p:cNvPr id="6" name="Obraz 5">
            <a:extLst>
              <a:ext uri="{FF2B5EF4-FFF2-40B4-BE49-F238E27FC236}">
                <a16:creationId xmlns:a16="http://schemas.microsoft.com/office/drawing/2014/main" id="{D4C6CA01-7A03-411F-B648-4FDDF7CB7829}"/>
              </a:ext>
            </a:extLst>
          </p:cNvPr>
          <p:cNvPicPr>
            <a:picLocks noChangeAspect="1"/>
          </p:cNvPicPr>
          <p:nvPr/>
        </p:nvPicPr>
        <p:blipFill>
          <a:blip r:embed="rId2"/>
          <a:stretch>
            <a:fillRect/>
          </a:stretch>
        </p:blipFill>
        <p:spPr>
          <a:xfrm>
            <a:off x="5859549" y="3308477"/>
            <a:ext cx="5962996" cy="3209769"/>
          </a:xfrm>
          <a:prstGeom prst="rect">
            <a:avLst/>
          </a:prstGeom>
        </p:spPr>
      </p:pic>
    </p:spTree>
    <p:extLst>
      <p:ext uri="{BB962C8B-B14F-4D97-AF65-F5344CB8AC3E}">
        <p14:creationId xmlns:p14="http://schemas.microsoft.com/office/powerpoint/2010/main" val="3024335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FD2A6A9-07A9-41DA-82EB-35333C71E4CB}"/>
              </a:ext>
            </a:extLst>
          </p:cNvPr>
          <p:cNvSpPr>
            <a:spLocks noGrp="1"/>
          </p:cNvSpPr>
          <p:nvPr>
            <p:ph type="title"/>
          </p:nvPr>
        </p:nvSpPr>
        <p:spPr/>
        <p:txBody>
          <a:bodyPr/>
          <a:lstStyle/>
          <a:p>
            <a:r>
              <a:rPr lang="pl-PL" dirty="0" err="1"/>
              <a:t>TensorFlow</a:t>
            </a:r>
            <a:endParaRPr lang="pl-PL" dirty="0"/>
          </a:p>
        </p:txBody>
      </p:sp>
      <p:sp>
        <p:nvSpPr>
          <p:cNvPr id="4" name="Prostokąt 3">
            <a:extLst>
              <a:ext uri="{FF2B5EF4-FFF2-40B4-BE49-F238E27FC236}">
                <a16:creationId xmlns:a16="http://schemas.microsoft.com/office/drawing/2014/main" id="{5F748F14-D6B9-4E62-8053-78EC256EC507}"/>
              </a:ext>
            </a:extLst>
          </p:cNvPr>
          <p:cNvSpPr/>
          <p:nvPr/>
        </p:nvSpPr>
        <p:spPr>
          <a:xfrm>
            <a:off x="519114" y="1486376"/>
            <a:ext cx="7967663" cy="2308324"/>
          </a:xfrm>
          <a:prstGeom prst="rect">
            <a:avLst/>
          </a:prstGeom>
        </p:spPr>
        <p:txBody>
          <a:bodyPr wrap="square">
            <a:spAutoFit/>
          </a:bodyPr>
          <a:lstStyle/>
          <a:p>
            <a:r>
              <a:rPr lang="pl-PL" sz="2400" dirty="0" err="1"/>
              <a:t>TensorFlow</a:t>
            </a:r>
            <a:r>
              <a:rPr lang="pl-PL" sz="2400" dirty="0"/>
              <a:t> to kompleksowa platforma typu open </a:t>
            </a:r>
            <a:r>
              <a:rPr lang="pl-PL" sz="2400" dirty="0" err="1"/>
              <a:t>source</a:t>
            </a:r>
            <a:r>
              <a:rPr lang="pl-PL" sz="2400" dirty="0"/>
              <a:t> do uczenia maszynowego. Posiada wszechstronny, elastyczny ekosystem narzędzi, bibliotek i zasobów społecznościowych, który pozwala badaczom wykorzystać najnowocześniejsze technologie ML, a programiści łatwo budują i wdrażają aplikacje oparte na ML.</a:t>
            </a:r>
          </a:p>
        </p:txBody>
      </p:sp>
      <p:pic>
        <p:nvPicPr>
          <p:cNvPr id="6" name="Obraz 5" descr="Obraz zawierający tekst, znak&#10;&#10;Opis wygenerowany automatycznie">
            <a:extLst>
              <a:ext uri="{FF2B5EF4-FFF2-40B4-BE49-F238E27FC236}">
                <a16:creationId xmlns:a16="http://schemas.microsoft.com/office/drawing/2014/main" id="{3666E9D5-36BB-4138-AE21-AD5E2D58F9A8}"/>
              </a:ext>
            </a:extLst>
          </p:cNvPr>
          <p:cNvPicPr>
            <a:picLocks noChangeAspect="1"/>
          </p:cNvPicPr>
          <p:nvPr/>
        </p:nvPicPr>
        <p:blipFill>
          <a:blip r:embed="rId2"/>
          <a:stretch>
            <a:fillRect/>
          </a:stretch>
        </p:blipFill>
        <p:spPr>
          <a:xfrm>
            <a:off x="7729912" y="2933469"/>
            <a:ext cx="3778411" cy="3148676"/>
          </a:xfrm>
          <a:prstGeom prst="rect">
            <a:avLst/>
          </a:prstGeom>
        </p:spPr>
      </p:pic>
    </p:spTree>
    <p:extLst>
      <p:ext uri="{BB962C8B-B14F-4D97-AF65-F5344CB8AC3E}">
        <p14:creationId xmlns:p14="http://schemas.microsoft.com/office/powerpoint/2010/main" val="216271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566CBBC-8E59-46D6-95EA-2B470DBAE91C}"/>
              </a:ext>
            </a:extLst>
          </p:cNvPr>
          <p:cNvSpPr>
            <a:spLocks noGrp="1"/>
          </p:cNvSpPr>
          <p:nvPr>
            <p:ph type="title"/>
          </p:nvPr>
        </p:nvSpPr>
        <p:spPr/>
        <p:txBody>
          <a:bodyPr/>
          <a:lstStyle/>
          <a:p>
            <a:r>
              <a:rPr lang="pl-PL" dirty="0"/>
              <a:t>KERAS</a:t>
            </a:r>
          </a:p>
        </p:txBody>
      </p:sp>
      <p:sp>
        <p:nvSpPr>
          <p:cNvPr id="4" name="Prostokąt 3">
            <a:extLst>
              <a:ext uri="{FF2B5EF4-FFF2-40B4-BE49-F238E27FC236}">
                <a16:creationId xmlns:a16="http://schemas.microsoft.com/office/drawing/2014/main" id="{BBA0B3D4-0573-405D-AF5E-0533F478FB6C}"/>
              </a:ext>
            </a:extLst>
          </p:cNvPr>
          <p:cNvSpPr/>
          <p:nvPr/>
        </p:nvSpPr>
        <p:spPr>
          <a:xfrm>
            <a:off x="801716" y="1912040"/>
            <a:ext cx="6096000" cy="1569660"/>
          </a:xfrm>
          <a:prstGeom prst="rect">
            <a:avLst/>
          </a:prstGeom>
        </p:spPr>
        <p:txBody>
          <a:bodyPr>
            <a:spAutoFit/>
          </a:bodyPr>
          <a:lstStyle/>
          <a:p>
            <a:r>
              <a:rPr lang="pl-PL" sz="2400" dirty="0" err="1"/>
              <a:t>Keras</a:t>
            </a:r>
            <a:r>
              <a:rPr lang="pl-PL" sz="2400" dirty="0"/>
              <a:t> to biblioteka sieci neuronowych typu open </a:t>
            </a:r>
            <a:r>
              <a:rPr lang="pl-PL" sz="2400" dirty="0" err="1"/>
              <a:t>source</a:t>
            </a:r>
            <a:r>
              <a:rPr lang="pl-PL" sz="2400" dirty="0"/>
              <a:t> napisana w języku </a:t>
            </a:r>
            <a:r>
              <a:rPr lang="pl-PL" sz="2400" dirty="0" err="1"/>
              <a:t>Python</a:t>
            </a:r>
            <a:r>
              <a:rPr lang="pl-PL" sz="2400" dirty="0"/>
              <a:t>. Może działać na </a:t>
            </a:r>
            <a:r>
              <a:rPr lang="pl-PL" sz="2400" dirty="0" err="1"/>
              <a:t>TensorFlow</a:t>
            </a:r>
            <a:r>
              <a:rPr lang="pl-PL" sz="2400" dirty="0"/>
              <a:t>, Microsoft </a:t>
            </a:r>
            <a:r>
              <a:rPr lang="pl-PL" sz="2400" dirty="0" err="1"/>
              <a:t>Cognitive</a:t>
            </a:r>
            <a:r>
              <a:rPr lang="pl-PL" sz="2400" dirty="0"/>
              <a:t> Toolkit, R, </a:t>
            </a:r>
            <a:r>
              <a:rPr lang="pl-PL" sz="2400" dirty="0" err="1"/>
              <a:t>Theano</a:t>
            </a:r>
            <a:r>
              <a:rPr lang="pl-PL" sz="2400" dirty="0"/>
              <a:t> lub </a:t>
            </a:r>
            <a:r>
              <a:rPr lang="pl-PL" sz="2400" dirty="0" err="1"/>
              <a:t>PlaidML</a:t>
            </a:r>
            <a:r>
              <a:rPr lang="pl-PL" sz="2400" dirty="0"/>
              <a:t>.</a:t>
            </a:r>
          </a:p>
        </p:txBody>
      </p:sp>
      <p:pic>
        <p:nvPicPr>
          <p:cNvPr id="6" name="Obraz 5" descr="Obraz zawierający znak, rysunek&#10;&#10;Opis wygenerowany automatycznie">
            <a:extLst>
              <a:ext uri="{FF2B5EF4-FFF2-40B4-BE49-F238E27FC236}">
                <a16:creationId xmlns:a16="http://schemas.microsoft.com/office/drawing/2014/main" id="{BB3F8781-8C88-477E-BD29-4CDB50B5CD9E}"/>
              </a:ext>
            </a:extLst>
          </p:cNvPr>
          <p:cNvPicPr>
            <a:picLocks noChangeAspect="1"/>
          </p:cNvPicPr>
          <p:nvPr/>
        </p:nvPicPr>
        <p:blipFill>
          <a:blip r:embed="rId2"/>
          <a:stretch>
            <a:fillRect/>
          </a:stretch>
        </p:blipFill>
        <p:spPr>
          <a:xfrm>
            <a:off x="7218681" y="3118196"/>
            <a:ext cx="2986115" cy="2986115"/>
          </a:xfrm>
          <a:prstGeom prst="rect">
            <a:avLst/>
          </a:prstGeom>
        </p:spPr>
      </p:pic>
    </p:spTree>
    <p:extLst>
      <p:ext uri="{BB962C8B-B14F-4D97-AF65-F5344CB8AC3E}">
        <p14:creationId xmlns:p14="http://schemas.microsoft.com/office/powerpoint/2010/main" val="4083088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600E88D-B3E0-4C0D-B10E-374319C0234C}"/>
              </a:ext>
            </a:extLst>
          </p:cNvPr>
          <p:cNvSpPr>
            <a:spLocks noGrp="1"/>
          </p:cNvSpPr>
          <p:nvPr>
            <p:ph type="title"/>
          </p:nvPr>
        </p:nvSpPr>
        <p:spPr>
          <a:xfrm>
            <a:off x="600605" y="579380"/>
            <a:ext cx="10972800" cy="934076"/>
          </a:xfrm>
        </p:spPr>
        <p:txBody>
          <a:bodyPr anchor="b">
            <a:normAutofit fontScale="90000"/>
          </a:bodyPr>
          <a:lstStyle/>
          <a:p>
            <a:pPr>
              <a:lnSpc>
                <a:spcPct val="90000"/>
              </a:lnSpc>
            </a:pPr>
            <a:r>
              <a:rPr lang="pl-PL" dirty="0" err="1"/>
              <a:t>Imlementacja</a:t>
            </a:r>
            <a:r>
              <a:rPr lang="pl-PL" dirty="0"/>
              <a:t> </a:t>
            </a:r>
            <a:r>
              <a:rPr lang="pl-PL" dirty="0" err="1"/>
              <a:t>algorymów</a:t>
            </a:r>
            <a:r>
              <a:rPr lang="pl-PL" dirty="0"/>
              <a:t> AI z użyciem rożnych języków programowania</a:t>
            </a:r>
          </a:p>
        </p:txBody>
      </p:sp>
      <p:graphicFrame>
        <p:nvGraphicFramePr>
          <p:cNvPr id="5" name="Symbol zastępczy tekstu 1">
            <a:extLst>
              <a:ext uri="{FF2B5EF4-FFF2-40B4-BE49-F238E27FC236}">
                <a16:creationId xmlns:a16="http://schemas.microsoft.com/office/drawing/2014/main" id="{1B2C5126-2727-4DAA-8B2B-87E1756C7E12}"/>
              </a:ext>
            </a:extLst>
          </p:cNvPr>
          <p:cNvGraphicFramePr/>
          <p:nvPr/>
        </p:nvGraphicFramePr>
        <p:xfrm>
          <a:off x="609599" y="1138189"/>
          <a:ext cx="10981796" cy="5218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4056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a:bodyPr>
          <a:lstStyle/>
          <a:p>
            <a:r>
              <a:rPr lang="pl-PL" dirty="0"/>
              <a:t>HTML5 jako połączenie wielu standardów: HTML, CSS, JS, XML itd.</a:t>
            </a:r>
          </a:p>
          <a:p>
            <a:r>
              <a:rPr lang="pl-PL" dirty="0"/>
              <a:t>Nowe ulepszone funkcje HTML5:</a:t>
            </a:r>
          </a:p>
          <a:p>
            <a:pPr lvl="1"/>
            <a:r>
              <a:rPr lang="pl-PL" dirty="0"/>
              <a:t>Ulepszona semantyka</a:t>
            </a:r>
          </a:p>
          <a:p>
            <a:pPr lvl="1"/>
            <a:r>
              <a:rPr lang="pl-PL" dirty="0"/>
              <a:t>Formularze</a:t>
            </a:r>
          </a:p>
          <a:p>
            <a:pPr lvl="1"/>
            <a:r>
              <a:rPr lang="pl-PL" dirty="0" err="1"/>
              <a:t>Canvas</a:t>
            </a:r>
            <a:r>
              <a:rPr lang="pl-PL" dirty="0"/>
              <a:t> – rysowanie na płótnie</a:t>
            </a:r>
          </a:p>
          <a:p>
            <a:pPr lvl="1"/>
            <a:r>
              <a:rPr lang="pl-PL" dirty="0"/>
              <a:t>Funkcje Drag and Drop</a:t>
            </a:r>
          </a:p>
          <a:p>
            <a:pPr lvl="1"/>
            <a:r>
              <a:rPr lang="pl-PL" dirty="0"/>
              <a:t>Lokalne przechowywanie danych</a:t>
            </a:r>
          </a:p>
          <a:p>
            <a:pPr lvl="1"/>
            <a:r>
              <a:rPr lang="pl-PL" dirty="0"/>
              <a:t>Przesyłanie wiadomości między stronami</a:t>
            </a:r>
          </a:p>
          <a:p>
            <a:pPr lvl="1"/>
            <a:r>
              <a:rPr lang="pl-PL" dirty="0"/>
              <a:t>Powiadomienia na pulpicie</a:t>
            </a:r>
          </a:p>
          <a:p>
            <a:pPr lvl="1"/>
            <a:r>
              <a:rPr lang="pl-PL" dirty="0"/>
              <a:t>Audio i Video</a:t>
            </a:r>
          </a:p>
          <a:p>
            <a:pPr lvl="1"/>
            <a:r>
              <a:rPr lang="pl-PL" dirty="0"/>
              <a:t>Gniazda sieciowe</a:t>
            </a:r>
          </a:p>
          <a:p>
            <a:pPr lvl="1"/>
            <a:r>
              <a:rPr lang="pl-PL" dirty="0" err="1"/>
              <a:t>Geolokalizacja</a:t>
            </a:r>
            <a:r>
              <a:rPr lang="pl-PL" dirty="0"/>
              <a:t> </a:t>
            </a:r>
          </a:p>
          <a:p>
            <a:pPr lvl="1"/>
            <a:r>
              <a:rPr lang="pl-PL" dirty="0"/>
              <a:t>Historia</a:t>
            </a:r>
          </a:p>
          <a:p>
            <a:pPr lvl="1"/>
            <a:r>
              <a:rPr lang="pl-PL" dirty="0" err="1"/>
              <a:t>Mikrodane</a:t>
            </a:r>
            <a:endParaRPr lang="pl-PL" dirty="0"/>
          </a:p>
          <a:p>
            <a:pPr lvl="1"/>
            <a:endParaRPr lang="pl-PL" dirty="0"/>
          </a:p>
        </p:txBody>
      </p:sp>
      <p:sp>
        <p:nvSpPr>
          <p:cNvPr id="3" name="Tytuł 2"/>
          <p:cNvSpPr>
            <a:spLocks noGrp="1"/>
          </p:cNvSpPr>
          <p:nvPr>
            <p:ph type="title"/>
          </p:nvPr>
        </p:nvSpPr>
        <p:spPr/>
        <p:txBody>
          <a:bodyPr/>
          <a:lstStyle/>
          <a:p>
            <a:r>
              <a:rPr lang="pl-PL" dirty="0"/>
              <a:t>HTML5</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157" y="2589695"/>
            <a:ext cx="2790687" cy="2790687"/>
          </a:xfrm>
          <a:prstGeom prst="rect">
            <a:avLst/>
          </a:prstGeom>
        </p:spPr>
      </p:pic>
    </p:spTree>
    <p:extLst>
      <p:ext uri="{BB962C8B-B14F-4D97-AF65-F5344CB8AC3E}">
        <p14:creationId xmlns:p14="http://schemas.microsoft.com/office/powerpoint/2010/main" val="1155041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998289" y="2038526"/>
            <a:ext cx="9093667" cy="2862322"/>
          </a:xfrm>
          <a:prstGeom prst="rect">
            <a:avLst/>
          </a:prstGeom>
          <a:noFill/>
        </p:spPr>
        <p:txBody>
          <a:bodyPr wrap="square" rtlCol="0">
            <a:spAutoFit/>
          </a:bodyPr>
          <a:lstStyle/>
          <a:p>
            <a:r>
              <a:rPr lang="pl-PL" dirty="0"/>
              <a:t>Język Python ma bardzo wiele zastosowań, wymieńmy najważniejsze:</a:t>
            </a:r>
          </a:p>
          <a:p>
            <a:pPr marL="342891" indent="-342891">
              <a:buAutoNum type="arabicPeriod"/>
            </a:pPr>
            <a:r>
              <a:rPr lang="pl-PL" dirty="0"/>
              <a:t>Aplikacje standardowe (konsola) – wykorzystanie podstawowych elementów języka</a:t>
            </a:r>
          </a:p>
          <a:p>
            <a:pPr marL="342891" indent="-342891">
              <a:buAutoNum type="arabicPeriod"/>
            </a:pPr>
            <a:r>
              <a:rPr lang="pl-PL" dirty="0"/>
              <a:t>Aplikacje bazodanowe, analiza danych, analiza struktur danych, Big Data, Data Science</a:t>
            </a:r>
          </a:p>
          <a:p>
            <a:pPr marL="342891" indent="-342891">
              <a:buAutoNum type="arabicPeriod"/>
            </a:pPr>
            <a:r>
              <a:rPr lang="pl-PL" dirty="0"/>
              <a:t>Aplikacje Web – platformy: Django, Flask, Bottle, Jade  - wysoki poziom bezpieczeństwa</a:t>
            </a:r>
          </a:p>
          <a:p>
            <a:pPr marL="342891" indent="-342891">
              <a:buAutoNum type="arabicPeriod"/>
            </a:pPr>
            <a:r>
              <a:rPr lang="pl-PL" dirty="0"/>
              <a:t>Aplikacje AI(Sztuczna Inteligencja)  - w tym algorytmy Machine Learning i Deep Learning, jest wiele bibliotek pozwalających na programowanie tego typu algorytmów takich jak sieci neuronowe, genetyka itd. (scikit-learn, keras)</a:t>
            </a:r>
          </a:p>
          <a:p>
            <a:pPr marL="342891" indent="-342891">
              <a:buAutoNum type="arabicPeriod"/>
            </a:pPr>
            <a:r>
              <a:rPr lang="pl-PL" dirty="0"/>
              <a:t>Rocket Science  - programowanie eksperymentalnych algorytmów oraz struktur danych z użyciem wyników nowoczesnych badań naukowych.</a:t>
            </a:r>
          </a:p>
          <a:p>
            <a:pPr marL="342891" indent="-342891">
              <a:buAutoNum type="arabicPeriod"/>
            </a:pPr>
            <a:endParaRPr lang="pl-PL"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998291" y="5150841"/>
            <a:ext cx="8363824" cy="923330"/>
          </a:xfrm>
          <a:prstGeom prst="rect">
            <a:avLst/>
          </a:prstGeom>
          <a:noFill/>
        </p:spPr>
        <p:txBody>
          <a:bodyPr wrap="square" rtlCol="0">
            <a:spAutoFit/>
          </a:bodyPr>
          <a:lstStyle/>
          <a:p>
            <a:r>
              <a:rPr lang="pl-PL"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Standard prezentacji wizualnej stron www – CSS – </a:t>
            </a:r>
            <a:r>
              <a:rPr lang="pl-PL" dirty="0" err="1"/>
              <a:t>Cascading</a:t>
            </a:r>
            <a:r>
              <a:rPr lang="pl-PL" dirty="0"/>
              <a:t> Style </a:t>
            </a:r>
            <a:r>
              <a:rPr lang="pl-PL" dirty="0" err="1"/>
              <a:t>Sheets</a:t>
            </a:r>
            <a:endParaRPr lang="pl-PL" dirty="0"/>
          </a:p>
          <a:p>
            <a:r>
              <a:rPr lang="pl-PL" dirty="0"/>
              <a:t>Nowy standard wizualizacji stron HTML5 – CSS3</a:t>
            </a:r>
          </a:p>
          <a:p>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CSS 3</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4946" y="1438152"/>
            <a:ext cx="2095500" cy="2984500"/>
          </a:xfrm>
          <a:prstGeom prst="rect">
            <a:avLst/>
          </a:prstGeom>
        </p:spPr>
      </p:pic>
    </p:spTree>
    <p:extLst>
      <p:ext uri="{BB962C8B-B14F-4D97-AF65-F5344CB8AC3E}">
        <p14:creationId xmlns:p14="http://schemas.microsoft.com/office/powerpoint/2010/main" val="10167532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609600" y="1138188"/>
            <a:ext cx="10981267" cy="3400328"/>
          </a:xfrm>
        </p:spPr>
        <p:txBody>
          <a:bodyPr/>
          <a:lstStyle/>
          <a:p>
            <a:r>
              <a:rPr lang="pl-PL" dirty="0"/>
              <a:t>Użycie JavaScript</a:t>
            </a:r>
          </a:p>
          <a:p>
            <a:r>
              <a:rPr lang="pl-PL" dirty="0"/>
              <a:t>JavaScript jako łącznik wielu technologii</a:t>
            </a:r>
          </a:p>
          <a:p>
            <a:r>
              <a:rPr lang="pl-PL" dirty="0"/>
              <a:t>Krok dalej – AJAX</a:t>
            </a:r>
          </a:p>
          <a:p>
            <a:pPr marL="0" indent="0">
              <a:buNone/>
            </a:pPr>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JavaScript</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837" y="1768890"/>
            <a:ext cx="5273432" cy="2964621"/>
          </a:xfrm>
          <a:prstGeom prst="rect">
            <a:avLst/>
          </a:prstGeom>
        </p:spPr>
      </p:pic>
      <p:sp>
        <p:nvSpPr>
          <p:cNvPr id="5" name="pole tekstowe 4"/>
          <p:cNvSpPr txBox="1"/>
          <p:nvPr/>
        </p:nvSpPr>
        <p:spPr>
          <a:xfrm>
            <a:off x="2096655" y="3251201"/>
            <a:ext cx="3930072" cy="618836"/>
          </a:xfrm>
          <a:prstGeom prst="rect">
            <a:avLst/>
          </a:prstGeom>
        </p:spPr>
        <p:txBody>
          <a:bodyPr vert="horz" wrap="square" lIns="121920" tIns="60960" rIns="121920" bIns="60960" rtlCol="0">
            <a:normAutofit/>
          </a:bodyPr>
          <a:lstStyle/>
          <a:p>
            <a:r>
              <a:rPr lang="pl-PL" sz="2400" dirty="0"/>
              <a:t>ECMA - </a:t>
            </a:r>
            <a:r>
              <a:rPr lang="pl-PL" sz="2400" dirty="0" err="1"/>
              <a:t>ECMAScript</a:t>
            </a:r>
            <a:endParaRPr lang="pl-PL" sz="2400" dirty="0"/>
          </a:p>
        </p:txBody>
      </p:sp>
      <p:sp>
        <p:nvSpPr>
          <p:cNvPr id="6" name="pole tekstowe 5"/>
          <p:cNvSpPr txBox="1"/>
          <p:nvPr/>
        </p:nvSpPr>
        <p:spPr>
          <a:xfrm>
            <a:off x="1403928" y="4538515"/>
            <a:ext cx="2304473" cy="618836"/>
          </a:xfrm>
          <a:prstGeom prst="rect">
            <a:avLst/>
          </a:prstGeom>
        </p:spPr>
        <p:txBody>
          <a:bodyPr vert="horz" wrap="square" lIns="121920" tIns="60960" rIns="121920" bIns="60960" rtlCol="0">
            <a:normAutofit/>
          </a:bodyPr>
          <a:lstStyle/>
          <a:p>
            <a:r>
              <a:rPr lang="pl-PL" sz="2400" dirty="0"/>
              <a:t>JavaScript</a:t>
            </a:r>
          </a:p>
        </p:txBody>
      </p:sp>
      <p:sp>
        <p:nvSpPr>
          <p:cNvPr id="7" name="pole tekstowe 6"/>
          <p:cNvSpPr txBox="1"/>
          <p:nvPr/>
        </p:nvSpPr>
        <p:spPr>
          <a:xfrm>
            <a:off x="3863109" y="4538517"/>
            <a:ext cx="2304473" cy="618836"/>
          </a:xfrm>
          <a:prstGeom prst="rect">
            <a:avLst/>
          </a:prstGeom>
        </p:spPr>
        <p:txBody>
          <a:bodyPr vert="horz" wrap="square" lIns="121920" tIns="60960" rIns="121920" bIns="60960" rtlCol="0">
            <a:normAutofit/>
          </a:bodyPr>
          <a:lstStyle/>
          <a:p>
            <a:r>
              <a:rPr lang="pl-PL" sz="2400" dirty="0" err="1"/>
              <a:t>ActionScript</a:t>
            </a:r>
            <a:endParaRPr lang="pl-PL" sz="2400" dirty="0"/>
          </a:p>
        </p:txBody>
      </p:sp>
      <p:sp>
        <p:nvSpPr>
          <p:cNvPr id="8" name="Strzałka w dół 7"/>
          <p:cNvSpPr/>
          <p:nvPr/>
        </p:nvSpPr>
        <p:spPr>
          <a:xfrm>
            <a:off x="2161309" y="3870037"/>
            <a:ext cx="323272" cy="560532"/>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6000" rIns="96000" rtlCol="0" anchor="ctr"/>
          <a:lstStyle/>
          <a:p>
            <a:pPr algn="ctr"/>
            <a:endParaRPr lang="pl-PL" sz="2400"/>
          </a:p>
        </p:txBody>
      </p:sp>
      <p:sp>
        <p:nvSpPr>
          <p:cNvPr id="9" name="Strzałka w dół 8"/>
          <p:cNvSpPr/>
          <p:nvPr/>
        </p:nvSpPr>
        <p:spPr>
          <a:xfrm>
            <a:off x="4692073" y="3870035"/>
            <a:ext cx="323272" cy="560532"/>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6000" rIns="96000" rtlCol="0" anchor="ctr"/>
          <a:lstStyle/>
          <a:p>
            <a:pPr algn="ctr"/>
            <a:endParaRPr lang="pl-PL" sz="2400"/>
          </a:p>
        </p:txBody>
      </p:sp>
    </p:spTree>
    <p:extLst>
      <p:ext uri="{BB962C8B-B14F-4D97-AF65-F5344CB8AC3E}">
        <p14:creationId xmlns:p14="http://schemas.microsoft.com/office/powerpoint/2010/main" val="191647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Architektura pliku HTML5</a:t>
            </a:r>
          </a:p>
        </p:txBody>
      </p:sp>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34" y="1228036"/>
            <a:ext cx="4550593" cy="4731986"/>
          </a:xfrm>
          <a:prstGeom prst="rect">
            <a:avLst/>
          </a:prstGeom>
        </p:spPr>
      </p:pic>
    </p:spTree>
    <p:extLst>
      <p:ext uri="{BB962C8B-B14F-4D97-AF65-F5344CB8AC3E}">
        <p14:creationId xmlns:p14="http://schemas.microsoft.com/office/powerpoint/2010/main" val="1831137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MODEL DOM</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939" y="713750"/>
            <a:ext cx="4200658" cy="5250823"/>
          </a:xfrm>
          <a:prstGeom prst="rect">
            <a:avLst/>
          </a:prstGeom>
        </p:spPr>
      </p:pic>
    </p:spTree>
    <p:extLst>
      <p:ext uri="{BB962C8B-B14F-4D97-AF65-F5344CB8AC3E}">
        <p14:creationId xmlns:p14="http://schemas.microsoft.com/office/powerpoint/2010/main" val="6417676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MVC</a:t>
            </a:r>
          </a:p>
        </p:txBody>
      </p:sp>
      <p:pic>
        <p:nvPicPr>
          <p:cNvPr id="4" name="Obraz 3" descr="Wzorzec projektowania kontrolera widoku modelu"/>
          <p:cNvPicPr/>
          <p:nvPr/>
        </p:nvPicPr>
        <p:blipFill>
          <a:blip r:embed="rId2">
            <a:extLst>
              <a:ext uri="{28A0092B-C50C-407E-A947-70E740481C1C}">
                <a14:useLocalDpi xmlns:a14="http://schemas.microsoft.com/office/drawing/2010/main" val="0"/>
              </a:ext>
            </a:extLst>
          </a:blip>
          <a:srcRect/>
          <a:stretch>
            <a:fillRect/>
          </a:stretch>
        </p:blipFill>
        <p:spPr bwMode="auto">
          <a:xfrm>
            <a:off x="8905649" y="3429000"/>
            <a:ext cx="2768600" cy="2336800"/>
          </a:xfrm>
          <a:prstGeom prst="rect">
            <a:avLst/>
          </a:prstGeom>
          <a:noFill/>
          <a:ln>
            <a:noFill/>
          </a:ln>
        </p:spPr>
      </p:pic>
      <p:sp>
        <p:nvSpPr>
          <p:cNvPr id="5" name="Prostokąt 4"/>
          <p:cNvSpPr/>
          <p:nvPr/>
        </p:nvSpPr>
        <p:spPr>
          <a:xfrm>
            <a:off x="261259" y="1595519"/>
            <a:ext cx="7613123" cy="353558"/>
          </a:xfrm>
          <a:prstGeom prst="rect">
            <a:avLst/>
          </a:prstGeom>
        </p:spPr>
        <p:txBody>
          <a:bodyPr wrap="square">
            <a:spAutoFit/>
          </a:bodyPr>
          <a:lstStyle/>
          <a:p>
            <a:pPr>
              <a:lnSpc>
                <a:spcPts val="1800"/>
              </a:lnSpc>
            </a:pPr>
            <a:r>
              <a:rPr lang="pl-PL" sz="2667" dirty="0">
                <a:solidFill>
                  <a:srgbClr val="2A2A2A"/>
                </a:solidFill>
                <a:latin typeface="Calibri" panose="020F0502020204030204" pitchFamily="34" charset="0"/>
                <a:ea typeface="Times New Roman" panose="02020603050405020304" pitchFamily="18" charset="0"/>
              </a:rPr>
              <a:t> </a:t>
            </a:r>
            <a:endParaRPr lang="pl-PL" sz="2667" dirty="0">
              <a:latin typeface="Times New Roman" panose="02020603050405020304" pitchFamily="18" charset="0"/>
              <a:ea typeface="Times New Roman" panose="02020603050405020304" pitchFamily="18" charset="0"/>
            </a:endParaRPr>
          </a:p>
        </p:txBody>
      </p:sp>
      <p:sp>
        <p:nvSpPr>
          <p:cNvPr id="7" name="Prostokąt 6"/>
          <p:cNvSpPr/>
          <p:nvPr/>
        </p:nvSpPr>
        <p:spPr>
          <a:xfrm>
            <a:off x="215423" y="1419221"/>
            <a:ext cx="9313588" cy="2677656"/>
          </a:xfrm>
          <a:prstGeom prst="rect">
            <a:avLst/>
          </a:prstGeom>
        </p:spPr>
        <p:txBody>
          <a:bodyPr wrap="square">
            <a:spAutoFit/>
          </a:bodyPr>
          <a:lstStyle/>
          <a:p>
            <a:r>
              <a:rPr lang="pl-PL" sz="2400" dirty="0"/>
              <a:t>Wzorzec architektury MVC (Model-</a:t>
            </a:r>
            <a:r>
              <a:rPr lang="pl-PL" sz="2400" dirty="0" err="1"/>
              <a:t>View</a:t>
            </a:r>
            <a:r>
              <a:rPr lang="pl-PL" sz="2400" dirty="0"/>
              <a:t>-Controller) dzieli aplikację na trzy główne składniki: model, widok i kontroler. Struktura </a:t>
            </a:r>
            <a:r>
              <a:rPr lang="pl-PL" sz="2400" dirty="0" err="1"/>
              <a:t>Frameworków</a:t>
            </a:r>
            <a:r>
              <a:rPr lang="pl-PL" sz="2400" dirty="0"/>
              <a:t> MVC dostarcza wzorzec do tworzenia aplikacji sieci Web alternatywny w stosunku do innych rozwiązań sieci Web. MVC to niewielka, wysoce testowalna struktura prezentacji, która jest zintegrowana z istniejącymi funkcjami platform </a:t>
            </a:r>
            <a:r>
              <a:rPr lang="pl-PL" sz="2400" dirty="0" err="1"/>
              <a:t>Pythona</a:t>
            </a:r>
            <a:r>
              <a:rPr lang="pl-PL" sz="2400" dirty="0"/>
              <a:t>, takimi jak strony wzorcowe i uwierzytelnianie oparte na członkostwie.</a:t>
            </a:r>
          </a:p>
        </p:txBody>
      </p:sp>
    </p:spTree>
    <p:extLst>
      <p:ext uri="{BB962C8B-B14F-4D97-AF65-F5344CB8AC3E}">
        <p14:creationId xmlns:p14="http://schemas.microsoft.com/office/powerpoint/2010/main" val="530350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609600" y="1138188"/>
            <a:ext cx="10981267" cy="2400350"/>
          </a:xfrm>
        </p:spPr>
        <p:txBody>
          <a:bodyPr/>
          <a:lstStyle/>
          <a:p>
            <a:pPr marL="0" indent="0">
              <a:buNone/>
            </a:pPr>
            <a:r>
              <a:rPr lang="pl-PL" dirty="0"/>
              <a:t>biblioteka CSS, rozwijany przez programistów </a:t>
            </a:r>
            <a:r>
              <a:rPr lang="pl-PL" dirty="0" err="1"/>
              <a:t>Twittera</a:t>
            </a:r>
            <a:r>
              <a:rPr lang="pl-PL" dirty="0"/>
              <a:t>. </a:t>
            </a:r>
          </a:p>
          <a:p>
            <a:pPr marL="0" indent="0">
              <a:buNone/>
            </a:pPr>
            <a:r>
              <a:rPr lang="pl-PL" dirty="0"/>
              <a:t>Zawiera zestaw przydatnych narzędzi ułatwiających tworzenie interfejsu graficznego stron oraz aplikacji internetowych. Bazuje głównie na gotowych rozwiązaniach HTML oraz CSS (kompilowanych z plików Less) i może być stosowany m.in. do stylizacji takich elementów jak teksty, formularze, przyciski, wykresy, nawigacje i innych komponentów wyświetlanych na stronie. Biblioteka korzysta także z języka JavaScript. </a:t>
            </a:r>
          </a:p>
        </p:txBody>
      </p:sp>
      <p:sp>
        <p:nvSpPr>
          <p:cNvPr id="3" name="Tytuł 2"/>
          <p:cNvSpPr>
            <a:spLocks noGrp="1"/>
          </p:cNvSpPr>
          <p:nvPr>
            <p:ph type="title"/>
          </p:nvPr>
        </p:nvSpPr>
        <p:spPr/>
        <p:txBody>
          <a:bodyPr/>
          <a:lstStyle/>
          <a:p>
            <a:r>
              <a:rPr lang="pl-PL" dirty="0"/>
              <a:t>BOOTSTRAP</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513" y="3119088"/>
            <a:ext cx="3252788" cy="3252788"/>
          </a:xfrm>
          <a:prstGeom prst="rect">
            <a:avLst/>
          </a:prstGeom>
        </p:spPr>
      </p:pic>
    </p:spTree>
    <p:extLst>
      <p:ext uri="{BB962C8B-B14F-4D97-AF65-F5344CB8AC3E}">
        <p14:creationId xmlns:p14="http://schemas.microsoft.com/office/powerpoint/2010/main" val="26141719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00AD2E7-F5A3-4AE7-92FA-303D2A1B1D13}"/>
              </a:ext>
            </a:extLst>
          </p:cNvPr>
          <p:cNvSpPr>
            <a:spLocks noGrp="1"/>
          </p:cNvSpPr>
          <p:nvPr>
            <p:ph type="title"/>
          </p:nvPr>
        </p:nvSpPr>
        <p:spPr/>
        <p:txBody>
          <a:bodyPr/>
          <a:lstStyle/>
          <a:p>
            <a:r>
              <a:rPr lang="pl-PL" dirty="0"/>
              <a:t>Tworzenie aplikacji www z użyciem </a:t>
            </a:r>
            <a:r>
              <a:rPr lang="pl-PL" dirty="0" err="1"/>
              <a:t>Pythona</a:t>
            </a:r>
            <a:endParaRPr lang="pl-PL" dirty="0"/>
          </a:p>
        </p:txBody>
      </p:sp>
      <p:sp>
        <p:nvSpPr>
          <p:cNvPr id="3" name="Symbol zastępczy daty 2">
            <a:extLst>
              <a:ext uri="{FF2B5EF4-FFF2-40B4-BE49-F238E27FC236}">
                <a16:creationId xmlns:a16="http://schemas.microsoft.com/office/drawing/2014/main" id="{F472C1E2-D25E-4085-B5A8-99AC39A54F6E}"/>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pic>
        <p:nvPicPr>
          <p:cNvPr id="8" name="Obraz 7" descr="Obraz zawierający klawiatura, komputer, wewnątrz, sprzęt elektroniczny&#10;&#10;Opis wygenerowany automatycznie">
            <a:extLst>
              <a:ext uri="{FF2B5EF4-FFF2-40B4-BE49-F238E27FC236}">
                <a16:creationId xmlns:a16="http://schemas.microsoft.com/office/drawing/2014/main" id="{B34F8839-E8A8-43A6-B04F-D9DF24144E1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25512" y="2647561"/>
            <a:ext cx="3033900" cy="2275425"/>
          </a:xfrm>
          <a:prstGeom prst="rect">
            <a:avLst/>
          </a:prstGeom>
        </p:spPr>
      </p:pic>
      <p:sp>
        <p:nvSpPr>
          <p:cNvPr id="10" name="pole tekstowe 9">
            <a:extLst>
              <a:ext uri="{FF2B5EF4-FFF2-40B4-BE49-F238E27FC236}">
                <a16:creationId xmlns:a16="http://schemas.microsoft.com/office/drawing/2014/main" id="{962B3845-BF55-4E94-9AE4-224974C8E41F}"/>
              </a:ext>
            </a:extLst>
          </p:cNvPr>
          <p:cNvSpPr txBox="1"/>
          <p:nvPr/>
        </p:nvSpPr>
        <p:spPr>
          <a:xfrm>
            <a:off x="886408" y="2500604"/>
            <a:ext cx="6719543" cy="1938992"/>
          </a:xfrm>
          <a:prstGeom prst="rect">
            <a:avLst/>
          </a:prstGeom>
          <a:noFill/>
        </p:spPr>
        <p:txBody>
          <a:bodyPr wrap="square" rtlCol="0">
            <a:spAutoFit/>
          </a:bodyPr>
          <a:lstStyle/>
          <a:p>
            <a:r>
              <a:rPr lang="pl-PL" sz="2000" dirty="0"/>
              <a:t>Platformy do tworzenie aplikacji www:</a:t>
            </a:r>
          </a:p>
          <a:p>
            <a:endParaRPr lang="pl-PL" sz="2000" dirty="0"/>
          </a:p>
          <a:p>
            <a:pPr marL="285750" indent="-285750">
              <a:buFont typeface="Arial" panose="020B0604020202020204" pitchFamily="34" charset="0"/>
              <a:buChar char="•"/>
            </a:pPr>
            <a:r>
              <a:rPr lang="pl-PL" sz="2000" dirty="0" err="1"/>
              <a:t>Django</a:t>
            </a:r>
            <a:endParaRPr lang="pl-PL" sz="2000" dirty="0"/>
          </a:p>
          <a:p>
            <a:pPr marL="285750" indent="-285750">
              <a:buFont typeface="Arial" panose="020B0604020202020204" pitchFamily="34" charset="0"/>
              <a:buChar char="•"/>
            </a:pPr>
            <a:r>
              <a:rPr lang="pl-PL" sz="2000" dirty="0" err="1"/>
              <a:t>Flask</a:t>
            </a:r>
            <a:endParaRPr lang="pl-PL" sz="2000" dirty="0"/>
          </a:p>
          <a:p>
            <a:pPr marL="285750" indent="-285750">
              <a:buFont typeface="Arial" panose="020B0604020202020204" pitchFamily="34" charset="0"/>
              <a:buChar char="•"/>
            </a:pPr>
            <a:r>
              <a:rPr lang="pl-PL" sz="2000" dirty="0" err="1"/>
              <a:t>Bottle</a:t>
            </a:r>
            <a:endParaRPr lang="pl-PL" sz="2000" dirty="0"/>
          </a:p>
          <a:p>
            <a:pPr marL="285750" indent="-285750">
              <a:buFont typeface="Arial" panose="020B0604020202020204" pitchFamily="34" charset="0"/>
              <a:buChar char="•"/>
            </a:pPr>
            <a:r>
              <a:rPr lang="pl-PL" sz="2000" dirty="0" err="1"/>
              <a:t>Pyramid</a:t>
            </a:r>
            <a:endParaRPr lang="pl-PL" sz="2000" dirty="0"/>
          </a:p>
        </p:txBody>
      </p:sp>
    </p:spTree>
    <p:extLst>
      <p:ext uri="{BB962C8B-B14F-4D97-AF65-F5344CB8AC3E}">
        <p14:creationId xmlns:p14="http://schemas.microsoft.com/office/powerpoint/2010/main" val="39708456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4C7C1C-5795-462A-B2E8-D2999691F732}"/>
              </a:ext>
            </a:extLst>
          </p:cNvPr>
          <p:cNvSpPr>
            <a:spLocks noGrp="1"/>
          </p:cNvSpPr>
          <p:nvPr>
            <p:ph type="title"/>
          </p:nvPr>
        </p:nvSpPr>
        <p:spPr/>
        <p:txBody>
          <a:bodyPr/>
          <a:lstStyle/>
          <a:p>
            <a:r>
              <a:rPr lang="pl-PL" dirty="0"/>
              <a:t>DJANGO</a:t>
            </a:r>
          </a:p>
        </p:txBody>
      </p:sp>
      <p:sp>
        <p:nvSpPr>
          <p:cNvPr id="3" name="Symbol zastępczy daty 2">
            <a:extLst>
              <a:ext uri="{FF2B5EF4-FFF2-40B4-BE49-F238E27FC236}">
                <a16:creationId xmlns:a16="http://schemas.microsoft.com/office/drawing/2014/main" id="{B716257C-B252-44A8-98F5-2F14E39689A5}"/>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B2D3CDD9-1AF4-4179-8EE6-B57BC97F0415}"/>
              </a:ext>
            </a:extLst>
          </p:cNvPr>
          <p:cNvSpPr txBox="1"/>
          <p:nvPr/>
        </p:nvSpPr>
        <p:spPr>
          <a:xfrm>
            <a:off x="850861" y="2316626"/>
            <a:ext cx="6539839" cy="1754326"/>
          </a:xfrm>
          <a:prstGeom prst="rect">
            <a:avLst/>
          </a:prstGeom>
          <a:noFill/>
        </p:spPr>
        <p:txBody>
          <a:bodyPr wrap="square">
            <a:spAutoFit/>
          </a:bodyPr>
          <a:lstStyle/>
          <a:p>
            <a:r>
              <a:rPr lang="pl-PL" dirty="0"/>
              <a:t> wolny i otwarty </a:t>
            </a:r>
            <a:r>
              <a:rPr lang="pl-PL" dirty="0" err="1"/>
              <a:t>framework</a:t>
            </a:r>
            <a:r>
              <a:rPr lang="pl-PL" dirty="0"/>
              <a:t> przeznaczony do tworzenia aplikacji internetowych, napisany w </a:t>
            </a:r>
            <a:r>
              <a:rPr lang="pl-PL" dirty="0" err="1"/>
              <a:t>Pythonie</a:t>
            </a:r>
            <a:r>
              <a:rPr lang="pl-PL" dirty="0"/>
              <a:t>. Powstał pod koniec 2003 roku jako ewolucyjne rozwinięcie aplikacji internetowych, tworzonych przez grupę programistów związanych z Lawrence </a:t>
            </a:r>
            <a:r>
              <a:rPr lang="pl-PL" dirty="0" err="1"/>
              <a:t>Journal</a:t>
            </a:r>
            <a:r>
              <a:rPr lang="pl-PL" dirty="0"/>
              <a:t>-World. W 2005 roku kod </a:t>
            </a:r>
            <a:r>
              <a:rPr lang="pl-PL" dirty="0" err="1"/>
              <a:t>Django</a:t>
            </a:r>
            <a:r>
              <a:rPr lang="pl-PL" dirty="0"/>
              <a:t> został wydany na licencji BSD</a:t>
            </a:r>
          </a:p>
        </p:txBody>
      </p:sp>
      <p:pic>
        <p:nvPicPr>
          <p:cNvPr id="7" name="Obraz 6">
            <a:extLst>
              <a:ext uri="{FF2B5EF4-FFF2-40B4-BE49-F238E27FC236}">
                <a16:creationId xmlns:a16="http://schemas.microsoft.com/office/drawing/2014/main" id="{8DD53EB0-1EC7-45F8-BAF5-5BC62C73FCA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82596" y="3023882"/>
            <a:ext cx="3722914" cy="2094139"/>
          </a:xfrm>
          <a:prstGeom prst="rect">
            <a:avLst/>
          </a:prstGeom>
        </p:spPr>
      </p:pic>
    </p:spTree>
    <p:extLst>
      <p:ext uri="{BB962C8B-B14F-4D97-AF65-F5344CB8AC3E}">
        <p14:creationId xmlns:p14="http://schemas.microsoft.com/office/powerpoint/2010/main" val="41485591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18A0A77-E10D-46A3-A3DE-9A968B3ADFDB}"/>
              </a:ext>
            </a:extLst>
          </p:cNvPr>
          <p:cNvSpPr>
            <a:spLocks noGrp="1"/>
          </p:cNvSpPr>
          <p:nvPr>
            <p:ph type="title"/>
          </p:nvPr>
        </p:nvSpPr>
        <p:spPr/>
        <p:txBody>
          <a:bodyPr/>
          <a:lstStyle/>
          <a:p>
            <a:r>
              <a:rPr lang="pl-PL" dirty="0"/>
              <a:t>FLASK</a:t>
            </a:r>
          </a:p>
        </p:txBody>
      </p:sp>
      <p:sp>
        <p:nvSpPr>
          <p:cNvPr id="3" name="Symbol zastępczy daty 2">
            <a:extLst>
              <a:ext uri="{FF2B5EF4-FFF2-40B4-BE49-F238E27FC236}">
                <a16:creationId xmlns:a16="http://schemas.microsoft.com/office/drawing/2014/main" id="{D1726AC2-6ECD-41D9-B461-6708EE1A4445}"/>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4D1957AB-B65A-44BD-9D5E-8EA7D2EC658F}"/>
              </a:ext>
            </a:extLst>
          </p:cNvPr>
          <p:cNvSpPr txBox="1"/>
          <p:nvPr/>
        </p:nvSpPr>
        <p:spPr>
          <a:xfrm>
            <a:off x="817307" y="2363327"/>
            <a:ext cx="6097554" cy="923330"/>
          </a:xfrm>
          <a:prstGeom prst="rect">
            <a:avLst/>
          </a:prstGeom>
          <a:noFill/>
        </p:spPr>
        <p:txBody>
          <a:bodyPr wrap="square">
            <a:spAutoFit/>
          </a:bodyPr>
          <a:lstStyle/>
          <a:p>
            <a:r>
              <a:rPr lang="pl-PL" dirty="0" err="1"/>
              <a:t>Flask</a:t>
            </a:r>
            <a:r>
              <a:rPr lang="pl-PL" dirty="0"/>
              <a:t> – mikro </a:t>
            </a:r>
            <a:r>
              <a:rPr lang="pl-PL" dirty="0" err="1"/>
              <a:t>framework</a:t>
            </a:r>
            <a:r>
              <a:rPr lang="pl-PL" dirty="0"/>
              <a:t> aplikacji webowych napisany w języku </a:t>
            </a:r>
            <a:r>
              <a:rPr lang="pl-PL" dirty="0" err="1"/>
              <a:t>Python</a:t>
            </a:r>
            <a:r>
              <a:rPr lang="pl-PL" dirty="0"/>
              <a:t>. Jest sklasyfikowany jako micro-</a:t>
            </a:r>
            <a:r>
              <a:rPr lang="pl-PL" dirty="0" err="1"/>
              <a:t>framework</a:t>
            </a:r>
            <a:r>
              <a:rPr lang="pl-PL" dirty="0"/>
              <a:t>, ponieważ nie wymaga określonych narzędzi ani bibliotek.</a:t>
            </a:r>
          </a:p>
        </p:txBody>
      </p:sp>
      <p:sp>
        <p:nvSpPr>
          <p:cNvPr id="7" name="pole tekstowe 6">
            <a:extLst>
              <a:ext uri="{FF2B5EF4-FFF2-40B4-BE49-F238E27FC236}">
                <a16:creationId xmlns:a16="http://schemas.microsoft.com/office/drawing/2014/main" id="{E9629AD9-0D70-4D08-9332-47F3A26A8AEA}"/>
              </a:ext>
            </a:extLst>
          </p:cNvPr>
          <p:cNvSpPr txBox="1"/>
          <p:nvPr/>
        </p:nvSpPr>
        <p:spPr>
          <a:xfrm>
            <a:off x="817307" y="4240283"/>
            <a:ext cx="6094602" cy="1200329"/>
          </a:xfrm>
          <a:prstGeom prst="rect">
            <a:avLst/>
          </a:prstGeom>
          <a:noFill/>
        </p:spPr>
        <p:txBody>
          <a:bodyPr wrap="square">
            <a:spAutoFit/>
          </a:bodyPr>
          <a:lstStyle/>
          <a:p>
            <a:r>
              <a:rPr lang="pl-PL" dirty="0" err="1"/>
              <a:t>Flask</a:t>
            </a:r>
            <a:r>
              <a:rPr lang="pl-PL" dirty="0"/>
              <a:t> oferuje sugestie, ale nie wymusza żadnych zależności ani układu projektu. Do programisty należy wybór narzędzi i bibliotek, których chcą używać. Społeczność udostępnia wiele rozszerzeń, które ułatwiają dodawanie nowych funkcji. </a:t>
            </a:r>
          </a:p>
        </p:txBody>
      </p:sp>
      <p:pic>
        <p:nvPicPr>
          <p:cNvPr id="9" name="Obraz 8">
            <a:extLst>
              <a:ext uri="{FF2B5EF4-FFF2-40B4-BE49-F238E27FC236}">
                <a16:creationId xmlns:a16="http://schemas.microsoft.com/office/drawing/2014/main" id="{171D4426-0887-4EF9-B587-20489C0B48B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60641" y="3111849"/>
            <a:ext cx="4306350" cy="1686654"/>
          </a:xfrm>
          <a:prstGeom prst="rect">
            <a:avLst/>
          </a:prstGeom>
        </p:spPr>
      </p:pic>
    </p:spTree>
    <p:extLst>
      <p:ext uri="{BB962C8B-B14F-4D97-AF65-F5344CB8AC3E}">
        <p14:creationId xmlns:p14="http://schemas.microsoft.com/office/powerpoint/2010/main" val="32466475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C9D630D-5D8E-4A26-8657-94A12B2E2B11}"/>
              </a:ext>
            </a:extLst>
          </p:cNvPr>
          <p:cNvSpPr>
            <a:spLocks noGrp="1"/>
          </p:cNvSpPr>
          <p:nvPr>
            <p:ph type="title"/>
          </p:nvPr>
        </p:nvSpPr>
        <p:spPr/>
        <p:txBody>
          <a:bodyPr/>
          <a:lstStyle/>
          <a:p>
            <a:r>
              <a:rPr lang="pl-PL" dirty="0" err="1"/>
              <a:t>Pyramid</a:t>
            </a:r>
            <a:endParaRPr lang="pl-PL" dirty="0"/>
          </a:p>
        </p:txBody>
      </p:sp>
      <p:sp>
        <p:nvSpPr>
          <p:cNvPr id="3" name="Symbol zastępczy daty 2">
            <a:extLst>
              <a:ext uri="{FF2B5EF4-FFF2-40B4-BE49-F238E27FC236}">
                <a16:creationId xmlns:a16="http://schemas.microsoft.com/office/drawing/2014/main" id="{FAE09777-0005-4CB9-996E-B7DC4F8E4CE9}"/>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8442F2C0-D324-41F6-AC09-A27B03B566BE}"/>
              </a:ext>
            </a:extLst>
          </p:cNvPr>
          <p:cNvSpPr txBox="1"/>
          <p:nvPr/>
        </p:nvSpPr>
        <p:spPr>
          <a:xfrm>
            <a:off x="575894" y="2155700"/>
            <a:ext cx="6094602" cy="923330"/>
          </a:xfrm>
          <a:prstGeom prst="rect">
            <a:avLst/>
          </a:prstGeom>
          <a:noFill/>
        </p:spPr>
        <p:txBody>
          <a:bodyPr wrap="square">
            <a:spAutoFit/>
          </a:bodyPr>
          <a:lstStyle/>
          <a:p>
            <a:r>
              <a:rPr lang="pl-PL" dirty="0" err="1"/>
              <a:t>Pyramid</a:t>
            </a:r>
            <a:r>
              <a:rPr lang="pl-PL" dirty="0"/>
              <a:t> to </a:t>
            </a:r>
            <a:r>
              <a:rPr lang="pl-PL" dirty="0" err="1"/>
              <a:t>framework</a:t>
            </a:r>
            <a:r>
              <a:rPr lang="pl-PL" dirty="0"/>
              <a:t> aplikacji internetowych w języku </a:t>
            </a:r>
            <a:r>
              <a:rPr lang="pl-PL" dirty="0" err="1"/>
              <a:t>Python</a:t>
            </a:r>
            <a:r>
              <a:rPr lang="pl-PL" dirty="0"/>
              <a:t>. Ma na celu ułatwienie tworzenia aplikacji internetowych. Jest to oprogramowanie typu open </a:t>
            </a:r>
            <a:r>
              <a:rPr lang="pl-PL" dirty="0" err="1"/>
              <a:t>source</a:t>
            </a:r>
            <a:r>
              <a:rPr lang="pl-PL" dirty="0"/>
              <a:t>.</a:t>
            </a:r>
          </a:p>
        </p:txBody>
      </p:sp>
      <p:sp>
        <p:nvSpPr>
          <p:cNvPr id="7" name="pole tekstowe 6">
            <a:extLst>
              <a:ext uri="{FF2B5EF4-FFF2-40B4-BE49-F238E27FC236}">
                <a16:creationId xmlns:a16="http://schemas.microsoft.com/office/drawing/2014/main" id="{1AB54433-665A-4906-B292-02208561B2FD}"/>
              </a:ext>
            </a:extLst>
          </p:cNvPr>
          <p:cNvSpPr txBox="1"/>
          <p:nvPr/>
        </p:nvSpPr>
        <p:spPr>
          <a:xfrm>
            <a:off x="575894" y="3258934"/>
            <a:ext cx="6094602" cy="2308324"/>
          </a:xfrm>
          <a:prstGeom prst="rect">
            <a:avLst/>
          </a:prstGeom>
          <a:noFill/>
        </p:spPr>
        <p:txBody>
          <a:bodyPr wrap="square">
            <a:spAutoFit/>
          </a:bodyPr>
          <a:lstStyle/>
          <a:p>
            <a:r>
              <a:rPr lang="pl-PL" dirty="0" err="1"/>
              <a:t>Pyramid</a:t>
            </a:r>
            <a:r>
              <a:rPr lang="pl-PL" dirty="0"/>
              <a:t> kieruje się następującymi zasadami projektowania i inżynierii:</a:t>
            </a:r>
          </a:p>
          <a:p>
            <a:endParaRPr lang="pl-PL" dirty="0"/>
          </a:p>
          <a:p>
            <a:pPr marL="285750" indent="-285750">
              <a:buFont typeface="Arial" panose="020B0604020202020204" pitchFamily="34" charset="0"/>
              <a:buChar char="•"/>
            </a:pPr>
            <a:r>
              <a:rPr lang="pl-PL" dirty="0"/>
              <a:t>Prostota</a:t>
            </a:r>
          </a:p>
          <a:p>
            <a:pPr marL="285750" indent="-285750">
              <a:buFont typeface="Arial" panose="020B0604020202020204" pitchFamily="34" charset="0"/>
              <a:buChar char="•"/>
            </a:pPr>
            <a:r>
              <a:rPr lang="pl-PL" dirty="0"/>
              <a:t>Minimalizm</a:t>
            </a:r>
          </a:p>
          <a:p>
            <a:pPr marL="285750" indent="-285750">
              <a:buFont typeface="Arial" panose="020B0604020202020204" pitchFamily="34" charset="0"/>
              <a:buChar char="•"/>
            </a:pPr>
            <a:r>
              <a:rPr lang="pl-PL" dirty="0"/>
              <a:t>Dokumentacja</a:t>
            </a:r>
          </a:p>
          <a:p>
            <a:pPr marL="285750" indent="-285750">
              <a:buFont typeface="Arial" panose="020B0604020202020204" pitchFamily="34" charset="0"/>
              <a:buChar char="•"/>
            </a:pPr>
            <a:r>
              <a:rPr lang="pl-PL" dirty="0"/>
              <a:t>Otwartość</a:t>
            </a:r>
          </a:p>
          <a:p>
            <a:pPr marL="285750" indent="-285750">
              <a:buFont typeface="Arial" panose="020B0604020202020204" pitchFamily="34" charset="0"/>
              <a:buChar char="•"/>
            </a:pPr>
            <a:r>
              <a:rPr lang="pl-PL" dirty="0"/>
              <a:t>Niezawodność</a:t>
            </a:r>
          </a:p>
        </p:txBody>
      </p:sp>
      <p:pic>
        <p:nvPicPr>
          <p:cNvPr id="9" name="Obraz 8">
            <a:extLst>
              <a:ext uri="{FF2B5EF4-FFF2-40B4-BE49-F238E27FC236}">
                <a16:creationId xmlns:a16="http://schemas.microsoft.com/office/drawing/2014/main" id="{CD9818A9-1D93-4C34-901B-7796DCE712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29049" y="1652631"/>
            <a:ext cx="2539703" cy="2440754"/>
          </a:xfrm>
          <a:prstGeom prst="rect">
            <a:avLst/>
          </a:prstGeom>
        </p:spPr>
      </p:pic>
    </p:spTree>
    <p:extLst>
      <p:ext uri="{BB962C8B-B14F-4D97-AF65-F5344CB8AC3E}">
        <p14:creationId xmlns:p14="http://schemas.microsoft.com/office/powerpoint/2010/main" val="109568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605367" y="1477148"/>
            <a:ext cx="10981267" cy="5218163"/>
          </a:xfrm>
        </p:spPr>
        <p:txBody>
          <a:bodyPr/>
          <a:lstStyle/>
          <a:p>
            <a:pPr>
              <a:lnSpc>
                <a:spcPct val="107000"/>
              </a:lnSpc>
              <a:spcAft>
                <a:spcPts val="1067"/>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1067"/>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1067"/>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93180" y="162689"/>
            <a:ext cx="10972800" cy="912147"/>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0F2B1AF-CC9A-4F8D-851A-2BA54B2A107D}"/>
              </a:ext>
            </a:extLst>
          </p:cNvPr>
          <p:cNvSpPr>
            <a:spLocks noGrp="1"/>
          </p:cNvSpPr>
          <p:nvPr>
            <p:ph type="title"/>
          </p:nvPr>
        </p:nvSpPr>
        <p:spPr/>
        <p:txBody>
          <a:bodyPr/>
          <a:lstStyle/>
          <a:p>
            <a:r>
              <a:rPr lang="pl-PL" dirty="0"/>
              <a:t>BOTTLE</a:t>
            </a:r>
          </a:p>
        </p:txBody>
      </p:sp>
      <p:sp>
        <p:nvSpPr>
          <p:cNvPr id="3" name="Symbol zastępczy daty 2">
            <a:extLst>
              <a:ext uri="{FF2B5EF4-FFF2-40B4-BE49-F238E27FC236}">
                <a16:creationId xmlns:a16="http://schemas.microsoft.com/office/drawing/2014/main" id="{F59C481A-00AD-41C9-99E7-6D208E7BCA99}"/>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B836A034-7A1B-47DF-9825-B3D7136396DC}"/>
              </a:ext>
            </a:extLst>
          </p:cNvPr>
          <p:cNvSpPr txBox="1"/>
          <p:nvPr/>
        </p:nvSpPr>
        <p:spPr>
          <a:xfrm>
            <a:off x="668172" y="1945894"/>
            <a:ext cx="6094602" cy="1477328"/>
          </a:xfrm>
          <a:prstGeom prst="rect">
            <a:avLst/>
          </a:prstGeom>
          <a:noFill/>
        </p:spPr>
        <p:txBody>
          <a:bodyPr wrap="square">
            <a:spAutoFit/>
          </a:bodyPr>
          <a:lstStyle/>
          <a:p>
            <a:r>
              <a:rPr lang="pl-PL" b="1" dirty="0" err="1"/>
              <a:t>Bottle</a:t>
            </a:r>
            <a:r>
              <a:rPr lang="pl-PL" dirty="0"/>
              <a:t> to szybki, prosty i lekki mikro- </a:t>
            </a:r>
            <a:r>
              <a:rPr lang="pl-PL" dirty="0" err="1"/>
              <a:t>framework</a:t>
            </a:r>
            <a:r>
              <a:rPr lang="pl-PL" dirty="0"/>
              <a:t> WWW WSGI dla </a:t>
            </a:r>
            <a:r>
              <a:rPr lang="pl-PL" dirty="0" err="1"/>
              <a:t>Pythona</a:t>
            </a:r>
            <a:r>
              <a:rPr lang="pl-PL" dirty="0"/>
              <a:t>. </a:t>
            </a:r>
          </a:p>
          <a:p>
            <a:r>
              <a:rPr lang="pl-PL" dirty="0"/>
              <a:t>Jest dystrybuowany jako pojedynczy moduł plików i nie ma żadnych zależności innych niż biblioteka standardowa języka </a:t>
            </a:r>
            <a:r>
              <a:rPr lang="pl-PL" dirty="0" err="1"/>
              <a:t>Python</a:t>
            </a:r>
            <a:r>
              <a:rPr lang="pl-PL" dirty="0"/>
              <a:t>.</a:t>
            </a:r>
          </a:p>
        </p:txBody>
      </p:sp>
      <p:sp>
        <p:nvSpPr>
          <p:cNvPr id="7" name="pole tekstowe 6">
            <a:extLst>
              <a:ext uri="{FF2B5EF4-FFF2-40B4-BE49-F238E27FC236}">
                <a16:creationId xmlns:a16="http://schemas.microsoft.com/office/drawing/2014/main" id="{8CC5E561-8466-47B4-B60C-CCFC0D3F540C}"/>
              </a:ext>
            </a:extLst>
          </p:cNvPr>
          <p:cNvSpPr txBox="1"/>
          <p:nvPr/>
        </p:nvSpPr>
        <p:spPr>
          <a:xfrm>
            <a:off x="668172" y="3651127"/>
            <a:ext cx="11135137" cy="2308324"/>
          </a:xfrm>
          <a:prstGeom prst="rect">
            <a:avLst/>
          </a:prstGeom>
          <a:noFill/>
        </p:spPr>
        <p:txBody>
          <a:bodyPr wrap="square">
            <a:spAutoFit/>
          </a:bodyPr>
          <a:lstStyle/>
          <a:p>
            <a:r>
              <a:rPr lang="pl-PL" dirty="0"/>
              <a:t> Cechy </a:t>
            </a:r>
            <a:r>
              <a:rPr lang="pl-PL" dirty="0" err="1"/>
              <a:t>framworka</a:t>
            </a:r>
            <a:endParaRPr lang="pl-PL" dirty="0"/>
          </a:p>
          <a:p>
            <a:endParaRPr lang="pl-PL" dirty="0"/>
          </a:p>
          <a:p>
            <a:r>
              <a:rPr lang="pl-PL" b="1" dirty="0"/>
              <a:t>Routing</a:t>
            </a:r>
            <a:r>
              <a:rPr lang="pl-PL" dirty="0"/>
              <a:t>: żądania mapowania </a:t>
            </a:r>
            <a:r>
              <a:rPr lang="pl-PL" dirty="0" err="1"/>
              <a:t>wywołań</a:t>
            </a:r>
            <a:r>
              <a:rPr lang="pl-PL" dirty="0"/>
              <a:t> funkcji z obsługą czystych i dynamicznych adresów URL.</a:t>
            </a:r>
          </a:p>
          <a:p>
            <a:r>
              <a:rPr lang="pl-PL" b="1" dirty="0"/>
              <a:t>Szablony</a:t>
            </a:r>
            <a:r>
              <a:rPr lang="pl-PL" dirty="0"/>
              <a:t>: Szybki i </a:t>
            </a:r>
            <a:r>
              <a:rPr lang="pl-PL" dirty="0" err="1"/>
              <a:t>pythonowy</a:t>
            </a:r>
            <a:r>
              <a:rPr lang="pl-PL" dirty="0"/>
              <a:t> wbudowany silnik szablonów oraz obsługa szablonów </a:t>
            </a:r>
            <a:r>
              <a:rPr lang="pl-PL" dirty="0" err="1"/>
              <a:t>mako</a:t>
            </a:r>
            <a:r>
              <a:rPr lang="pl-PL" dirty="0"/>
              <a:t>, jinja2 i </a:t>
            </a:r>
            <a:r>
              <a:rPr lang="pl-PL" dirty="0" err="1"/>
              <a:t>cheetah</a:t>
            </a:r>
            <a:r>
              <a:rPr lang="pl-PL" dirty="0"/>
              <a:t>.</a:t>
            </a:r>
          </a:p>
          <a:p>
            <a:r>
              <a:rPr lang="pl-PL" b="1" dirty="0"/>
              <a:t>Narzędzia</a:t>
            </a:r>
            <a:r>
              <a:rPr lang="pl-PL" dirty="0"/>
              <a:t>: wygodny dostęp do danych formularzy, przesyłanych plików, plików cookie, nagłówków i innych metadanych związanych z HTTP.</a:t>
            </a:r>
          </a:p>
          <a:p>
            <a:r>
              <a:rPr lang="pl-PL" b="1" dirty="0"/>
              <a:t>Serwer</a:t>
            </a:r>
            <a:r>
              <a:rPr lang="pl-PL" dirty="0"/>
              <a:t>: wbudowany serwer programistyczny HTTP i obsługa wklejania, </a:t>
            </a:r>
            <a:r>
              <a:rPr lang="pl-PL" dirty="0" err="1"/>
              <a:t>bjoern</a:t>
            </a:r>
            <a:r>
              <a:rPr lang="pl-PL" dirty="0"/>
              <a:t>, </a:t>
            </a:r>
            <a:r>
              <a:rPr lang="pl-PL" dirty="0" err="1"/>
              <a:t>gae</a:t>
            </a:r>
            <a:r>
              <a:rPr lang="pl-PL" dirty="0"/>
              <a:t>, </a:t>
            </a:r>
            <a:r>
              <a:rPr lang="pl-PL" dirty="0" err="1"/>
              <a:t>cherrypy</a:t>
            </a:r>
            <a:r>
              <a:rPr lang="pl-PL" dirty="0"/>
              <a:t> lub dowolnego innego serwera HTTP obsługującego WSGI. </a:t>
            </a:r>
          </a:p>
        </p:txBody>
      </p:sp>
      <p:pic>
        <p:nvPicPr>
          <p:cNvPr id="9" name="Obraz 8">
            <a:extLst>
              <a:ext uri="{FF2B5EF4-FFF2-40B4-BE49-F238E27FC236}">
                <a16:creationId xmlns:a16="http://schemas.microsoft.com/office/drawing/2014/main" id="{4EB3CFD8-3EB0-4BB3-B377-8140E0AFC8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78971" y="1455451"/>
            <a:ext cx="4924338" cy="1731213"/>
          </a:xfrm>
          <a:prstGeom prst="rect">
            <a:avLst/>
          </a:prstGeom>
        </p:spPr>
      </p:pic>
    </p:spTree>
    <p:extLst>
      <p:ext uri="{BB962C8B-B14F-4D97-AF65-F5344CB8AC3E}">
        <p14:creationId xmlns:p14="http://schemas.microsoft.com/office/powerpoint/2010/main" val="33350587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08A4CC0-3637-4E3F-B522-7D8B6857CEEE}"/>
              </a:ext>
            </a:extLst>
          </p:cNvPr>
          <p:cNvSpPr>
            <a:spLocks noGrp="1"/>
          </p:cNvSpPr>
          <p:nvPr>
            <p:ph type="title"/>
          </p:nvPr>
        </p:nvSpPr>
        <p:spPr/>
        <p:txBody>
          <a:bodyPr/>
          <a:lstStyle/>
          <a:p>
            <a:r>
              <a:rPr lang="pl-PL" dirty="0" err="1"/>
              <a:t>Certyfikcja</a:t>
            </a:r>
            <a:endParaRPr lang="pl-PL" dirty="0"/>
          </a:p>
        </p:txBody>
      </p:sp>
      <p:sp>
        <p:nvSpPr>
          <p:cNvPr id="3" name="Symbol zastępczy daty 2">
            <a:extLst>
              <a:ext uri="{FF2B5EF4-FFF2-40B4-BE49-F238E27FC236}">
                <a16:creationId xmlns:a16="http://schemas.microsoft.com/office/drawing/2014/main" id="{DAE31761-A555-47B9-802C-2BF4457EE56E}"/>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EA19827F-0800-4101-A6E1-12724637E5B1}"/>
              </a:ext>
            </a:extLst>
          </p:cNvPr>
          <p:cNvSpPr txBox="1"/>
          <p:nvPr/>
        </p:nvSpPr>
        <p:spPr>
          <a:xfrm>
            <a:off x="1419836" y="2122307"/>
            <a:ext cx="6094602" cy="369332"/>
          </a:xfrm>
          <a:prstGeom prst="rect">
            <a:avLst/>
          </a:prstGeom>
          <a:noFill/>
        </p:spPr>
        <p:txBody>
          <a:bodyPr wrap="square">
            <a:spAutoFit/>
          </a:bodyPr>
          <a:lstStyle/>
          <a:p>
            <a:r>
              <a:rPr lang="pl-PL" dirty="0"/>
              <a:t>https://pythoninstitute.org/certification/</a:t>
            </a:r>
          </a:p>
        </p:txBody>
      </p:sp>
      <p:pic>
        <p:nvPicPr>
          <p:cNvPr id="9" name="Obraz 8" descr="Obraz zawierający tekst&#10;&#10;Opis wygenerowany automatycznie">
            <a:extLst>
              <a:ext uri="{FF2B5EF4-FFF2-40B4-BE49-F238E27FC236}">
                <a16:creationId xmlns:a16="http://schemas.microsoft.com/office/drawing/2014/main" id="{8FD48478-4B3A-4A41-BB3A-5EBBDC9522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36278" y="1360828"/>
            <a:ext cx="5852172" cy="2261621"/>
          </a:xfrm>
          <a:prstGeom prst="rect">
            <a:avLst/>
          </a:prstGeom>
        </p:spPr>
      </p:pic>
      <p:sp>
        <p:nvSpPr>
          <p:cNvPr id="12" name="pole tekstowe 11">
            <a:extLst>
              <a:ext uri="{FF2B5EF4-FFF2-40B4-BE49-F238E27FC236}">
                <a16:creationId xmlns:a16="http://schemas.microsoft.com/office/drawing/2014/main" id="{E5B66FD6-8D3D-45EA-8974-C16969BFE8B5}"/>
              </a:ext>
            </a:extLst>
          </p:cNvPr>
          <p:cNvSpPr txBox="1"/>
          <p:nvPr/>
        </p:nvSpPr>
        <p:spPr>
          <a:xfrm>
            <a:off x="1419836" y="4043196"/>
            <a:ext cx="9334850" cy="369332"/>
          </a:xfrm>
          <a:prstGeom prst="rect">
            <a:avLst/>
          </a:prstGeom>
          <a:noFill/>
        </p:spPr>
        <p:txBody>
          <a:bodyPr wrap="square">
            <a:spAutoFit/>
          </a:bodyPr>
          <a:lstStyle/>
          <a:p>
            <a:r>
              <a:rPr lang="pl-PL" dirty="0"/>
              <a:t>https://docs.microsoft.com/en-us/learn/certifications/exams/98-381</a:t>
            </a:r>
          </a:p>
        </p:txBody>
      </p:sp>
      <p:sp>
        <p:nvSpPr>
          <p:cNvPr id="16" name="pole tekstowe 15">
            <a:extLst>
              <a:ext uri="{FF2B5EF4-FFF2-40B4-BE49-F238E27FC236}">
                <a16:creationId xmlns:a16="http://schemas.microsoft.com/office/drawing/2014/main" id="{04F5ECC8-4B6A-4D1C-BBE6-8C809E74CD73}"/>
              </a:ext>
            </a:extLst>
          </p:cNvPr>
          <p:cNvSpPr txBox="1"/>
          <p:nvPr/>
        </p:nvSpPr>
        <p:spPr>
          <a:xfrm>
            <a:off x="1419836" y="4850841"/>
            <a:ext cx="9133514" cy="369332"/>
          </a:xfrm>
          <a:prstGeom prst="rect">
            <a:avLst/>
          </a:prstGeom>
          <a:noFill/>
        </p:spPr>
        <p:txBody>
          <a:bodyPr wrap="square">
            <a:spAutoFit/>
          </a:bodyPr>
          <a:lstStyle/>
          <a:p>
            <a:r>
              <a:rPr lang="pl-PL" dirty="0"/>
              <a:t>https://digitaldefynd.com/best-python-tutorial-class-certification-course-training-online/</a:t>
            </a:r>
          </a:p>
        </p:txBody>
      </p:sp>
    </p:spTree>
    <p:extLst>
      <p:ext uri="{BB962C8B-B14F-4D97-AF65-F5344CB8AC3E}">
        <p14:creationId xmlns:p14="http://schemas.microsoft.com/office/powerpoint/2010/main" val="38221822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BB7103A8-AEEA-50D3-BE61-CC85D24BDF23}"/>
              </a:ext>
            </a:extLst>
          </p:cNvPr>
          <p:cNvSpPr>
            <a:spLocks noGrp="1"/>
          </p:cNvSpPr>
          <p:nvPr>
            <p:ph type="title"/>
          </p:nvPr>
        </p:nvSpPr>
        <p:spPr>
          <a:xfrm>
            <a:off x="2162175" y="609600"/>
            <a:ext cx="7867650" cy="530352"/>
          </a:xfrm>
        </p:spPr>
        <p:txBody>
          <a:bodyPr rtlCol="0"/>
          <a:lstStyle>
            <a:defPPr>
              <a:defRPr lang="pl-PL"/>
            </a:defPPr>
          </a:lstStyle>
          <a:p>
            <a:pPr rtl="0"/>
            <a:r>
              <a:rPr lang="pl-PL" dirty="0"/>
              <a:t>Podsumowanie </a:t>
            </a:r>
          </a:p>
        </p:txBody>
      </p:sp>
      <p:sp>
        <p:nvSpPr>
          <p:cNvPr id="3" name="Stopka — symbol zastępczy 2">
            <a:extLst>
              <a:ext uri="{FF2B5EF4-FFF2-40B4-BE49-F238E27FC236}">
                <a16:creationId xmlns:a16="http://schemas.microsoft.com/office/drawing/2014/main" id="{AA5BCABC-85E9-BA68-F054-2D77592245F0}"/>
              </a:ext>
            </a:extLst>
          </p:cNvPr>
          <p:cNvSpPr>
            <a:spLocks noGrp="1"/>
          </p:cNvSpPr>
          <p:nvPr>
            <p:ph type="ftr" sz="quarter" idx="11"/>
          </p:nvPr>
        </p:nvSpPr>
        <p:spPr/>
        <p:txBody>
          <a:bodyPr rtlCol="0"/>
          <a:lstStyle>
            <a:defPPr>
              <a:defRPr lang="pl-PL"/>
            </a:defPPr>
          </a:lstStyle>
          <a:p>
            <a:pPr rtl="0"/>
            <a:r>
              <a:rPr lang="pl-PL" dirty="0"/>
              <a:t>Język </a:t>
            </a:r>
            <a:r>
              <a:rPr lang="pl-PL" dirty="0" err="1"/>
              <a:t>pyhton</a:t>
            </a:r>
            <a:endParaRPr lang="pl-PL" dirty="0"/>
          </a:p>
        </p:txBody>
      </p:sp>
      <p:sp>
        <p:nvSpPr>
          <p:cNvPr id="2" name="Numer slajdu — symbol zastępczy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rtlCol="0"/>
          <a:lstStyle>
            <a:defPPr>
              <a:defRPr lang="pl-PL"/>
            </a:defPPr>
          </a:lstStyle>
          <a:p>
            <a:pPr rtl="0"/>
            <a:fld id="{75DF2D63-3FF5-D547-96B9-BE9CCD1ABA58}" type="slidenum">
              <a:rPr lang="pl-PL" smtClean="0"/>
              <a:pPr rtl="0"/>
              <a:t>122</a:t>
            </a:fld>
            <a:endParaRPr lang="pl-PL" dirty="0"/>
          </a:p>
        </p:txBody>
      </p:sp>
      <p:sp>
        <p:nvSpPr>
          <p:cNvPr id="4" name="Tekst — symbol zastępczy 3">
            <a:extLst>
              <a:ext uri="{FF2B5EF4-FFF2-40B4-BE49-F238E27FC236}">
                <a16:creationId xmlns:a16="http://schemas.microsoft.com/office/drawing/2014/main" id="{68003147-27BE-7492-36B6-F405F1156F31}"/>
              </a:ext>
            </a:extLst>
          </p:cNvPr>
          <p:cNvSpPr>
            <a:spLocks noGrp="1"/>
          </p:cNvSpPr>
          <p:nvPr>
            <p:ph type="body" sz="quarter" idx="12"/>
          </p:nvPr>
        </p:nvSpPr>
        <p:spPr>
          <a:xfrm>
            <a:off x="2836164" y="1546224"/>
            <a:ext cx="6519672" cy="4041648"/>
          </a:xfrm>
        </p:spPr>
        <p:txBody>
          <a:bodyPr rtlCol="0"/>
          <a:lstStyle>
            <a:defPPr>
              <a:defRPr lang="pl-PL"/>
            </a:defPPr>
          </a:lstStyle>
          <a:p>
            <a:pPr rtl="0"/>
            <a:r>
              <a:rPr lang="pl-PL" sz="2000" spc="100" dirty="0">
                <a:latin typeface="Calibri Light" panose="020F0302020204030204" pitchFamily="34" charset="0"/>
                <a:ea typeface="+mn-lt"/>
                <a:cs typeface="Calibri Light" panose="020F0302020204030204" pitchFamily="34" charset="0"/>
              </a:rPr>
              <a:t>Podczas wykładu poznaliśmy podstawy języka </a:t>
            </a:r>
            <a:r>
              <a:rPr lang="pl-PL" sz="2000" spc="100" dirty="0" err="1">
                <a:latin typeface="Calibri Light" panose="020F0302020204030204" pitchFamily="34" charset="0"/>
                <a:ea typeface="+mn-lt"/>
                <a:cs typeface="Calibri Light" panose="020F0302020204030204" pitchFamily="34" charset="0"/>
              </a:rPr>
              <a:t>Python</a:t>
            </a:r>
            <a:r>
              <a:rPr lang="pl-PL" sz="2000" spc="100" dirty="0">
                <a:latin typeface="Calibri Light" panose="020F0302020204030204" pitchFamily="34" charset="0"/>
                <a:ea typeface="+mn-lt"/>
                <a:cs typeface="Calibri Light" panose="020F0302020204030204" pitchFamily="34" charset="0"/>
              </a:rPr>
              <a:t>, który wyróżnia się prostotą, czytelnością i wszechstronnością. Omówiliśmy najważniejsze elementy składni, podstawowe typy danych oraz wybrane funkcje, które ułatwiają codzienną pracę programisty. Zobaczyliśmy również, jak </a:t>
            </a:r>
            <a:r>
              <a:rPr lang="pl-PL" sz="2000" spc="100" dirty="0" err="1">
                <a:latin typeface="Calibri Light" panose="020F0302020204030204" pitchFamily="34" charset="0"/>
                <a:ea typeface="+mn-lt"/>
                <a:cs typeface="Calibri Light" panose="020F0302020204030204" pitchFamily="34" charset="0"/>
              </a:rPr>
              <a:t>Python</a:t>
            </a:r>
            <a:r>
              <a:rPr lang="pl-PL" sz="2000" spc="100" dirty="0">
                <a:latin typeface="Calibri Light" panose="020F0302020204030204" pitchFamily="34" charset="0"/>
                <a:ea typeface="+mn-lt"/>
                <a:cs typeface="Calibri Light" panose="020F0302020204030204" pitchFamily="34" charset="0"/>
              </a:rPr>
              <a:t> znajduje zastosowanie w różnych dziedzinach, od analizy danych po automatyzację zadań. Mam nadzieję, że zdobyta wiedza będzie inspiracją do dalszego zgłębiania tego języka i jego praktycznego wykorzystania.</a:t>
            </a:r>
            <a:endParaRPr lang="pl-PL" sz="2000" spc="0" dirty="0">
              <a:latin typeface="Calibri Light" panose="020F0302020204030204" pitchFamily="34" charset="0"/>
              <a:ea typeface="+mn-lt"/>
              <a:cs typeface="Calibri Light" panose="020F0302020204030204" pitchFamily="34" charset="0"/>
            </a:endParaRPr>
          </a:p>
        </p:txBody>
      </p:sp>
      <p:pic>
        <p:nvPicPr>
          <p:cNvPr id="7" name="Obraz — symbol zastępczy 6" descr="Probówki z jedną probówkę w kolorze pomarańczowym z kroplami">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rotWithShape="1">
          <a:blip r:embed="rId3">
            <a:alphaModFix amt="50000"/>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2871216" y="5330952"/>
            <a:ext cx="6519672" cy="1527048"/>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p:spPr>
      </p:pic>
    </p:spTree>
    <p:extLst>
      <p:ext uri="{BB962C8B-B14F-4D97-AF65-F5344CB8AC3E}">
        <p14:creationId xmlns:p14="http://schemas.microsoft.com/office/powerpoint/2010/main" val="4094204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raz — symbol zastępczy 16" descr="Biała struktura DNA">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3">
            <a:alphaModFix amt="50000"/>
            <a:extLst>
              <a:ext uri="{28A0092B-C50C-407E-A947-70E740481C1C}">
                <a14:useLocalDpi xmlns:a14="http://schemas.microsoft.com/office/drawing/2010/main" val="0"/>
              </a:ext>
            </a:extLst>
          </a:blip>
          <a:srcRect/>
          <a:stretch/>
        </p:blipFill>
        <p:spPr/>
      </p:pic>
      <p:sp>
        <p:nvSpPr>
          <p:cNvPr id="19" name="Tytuł 18">
            <a:extLst>
              <a:ext uri="{FF2B5EF4-FFF2-40B4-BE49-F238E27FC236}">
                <a16:creationId xmlns:a16="http://schemas.microsoft.com/office/drawing/2014/main" id="{1130D679-D78E-1F15-EC3D-4BED6D69B35F}"/>
              </a:ext>
            </a:extLst>
          </p:cNvPr>
          <p:cNvSpPr>
            <a:spLocks noGrp="1"/>
          </p:cNvSpPr>
          <p:nvPr>
            <p:ph type="title"/>
          </p:nvPr>
        </p:nvSpPr>
        <p:spPr/>
        <p:txBody>
          <a:bodyPr rtlCol="0"/>
          <a:lstStyle>
            <a:defPPr>
              <a:defRPr lang="pl-PL"/>
            </a:defPPr>
          </a:lstStyle>
          <a:p>
            <a:pPr rtl="0"/>
            <a:r>
              <a:rPr lang="pl-PL" dirty="0"/>
              <a:t>Dziękuję za uwagę </a:t>
            </a:r>
          </a:p>
        </p:txBody>
      </p:sp>
      <p:pic>
        <p:nvPicPr>
          <p:cNvPr id="22" name="Obraz — symbol zastępczy 25" descr="Bakterie hodowane w szalce Petriego na potrzeby badań laboratoryjnych lub naukowych">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7" name="Tekst — symbol zastępczy 26">
            <a:extLst>
              <a:ext uri="{FF2B5EF4-FFF2-40B4-BE49-F238E27FC236}">
                <a16:creationId xmlns:a16="http://schemas.microsoft.com/office/drawing/2014/main" id="{BB8B6963-69FE-8A03-5E86-2BF855024B00}"/>
              </a:ext>
            </a:extLst>
          </p:cNvPr>
          <p:cNvSpPr>
            <a:spLocks noGrp="1"/>
          </p:cNvSpPr>
          <p:nvPr>
            <p:ph type="body" sz="quarter" idx="14"/>
          </p:nvPr>
        </p:nvSpPr>
        <p:spPr/>
        <p:txBody>
          <a:bodyPr rtlCol="0"/>
          <a:lstStyle>
            <a:defPPr>
              <a:defRPr lang="pl-PL"/>
            </a:defPPr>
          </a:lstStyle>
          <a:p>
            <a:pPr marL="0" indent="0" algn="ctr" rtl="0">
              <a:lnSpc>
                <a:spcPts val="2660"/>
              </a:lnSpc>
              <a:spcBef>
                <a:spcPts val="0"/>
              </a:spcBef>
              <a:buNone/>
            </a:pPr>
            <a:r>
              <a:rPr lang="pl-PL" dirty="0"/>
              <a:t>Dr </a:t>
            </a:r>
            <a:r>
              <a:rPr lang="pl-PL" dirty="0" err="1"/>
              <a:t>marcin</a:t>
            </a:r>
            <a:r>
              <a:rPr lang="pl-PL" dirty="0"/>
              <a:t> </a:t>
            </a:r>
            <a:r>
              <a:rPr lang="pl-PL" dirty="0" err="1"/>
              <a:t>albiniak</a:t>
            </a:r>
            <a:r>
              <a:rPr lang="pl-PL" sz="2000" cap="all" spc="0" dirty="0">
                <a:latin typeface="Calibri Light" panose="020F0302020204030204" pitchFamily="34" charset="0"/>
                <a:cs typeface="Calibri Light" panose="020F0302020204030204" pitchFamily="34" charset="0"/>
              </a:rPr>
              <a:t>​</a:t>
            </a:r>
          </a:p>
          <a:p>
            <a:pPr marL="0" indent="0" algn="ctr" rtl="0">
              <a:lnSpc>
                <a:spcPts val="2660"/>
              </a:lnSpc>
              <a:spcBef>
                <a:spcPts val="0"/>
              </a:spcBef>
              <a:buNone/>
            </a:pPr>
            <a:r>
              <a:rPr lang="pl-PL" sz="2000" cap="all" spc="0" dirty="0">
                <a:latin typeface="Calibri Light" panose="020F0302020204030204" pitchFamily="34" charset="0"/>
                <a:cs typeface="Calibri Light" panose="020F0302020204030204" pitchFamily="34" charset="0"/>
              </a:rPr>
              <a:t>malbiniak@swps.edu.pl| marcin.albiniak72@gmail.com</a:t>
            </a:r>
          </a:p>
        </p:txBody>
      </p:sp>
    </p:spTree>
    <p:extLst>
      <p:ext uri="{BB962C8B-B14F-4D97-AF65-F5344CB8AC3E}">
        <p14:creationId xmlns:p14="http://schemas.microsoft.com/office/powerpoint/2010/main" val="3334127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201338" y="1190096"/>
            <a:ext cx="11912367" cy="5433013"/>
          </a:xfrm>
        </p:spPr>
        <p:txBody>
          <a:bodyPr>
            <a:normAutofit fontScale="92500"/>
          </a:bodyPr>
          <a:lstStyle/>
          <a:p>
            <a:pPr marL="0" indent="0">
              <a:lnSpc>
                <a:spcPct val="107000"/>
              </a:lnSpc>
              <a:spcAft>
                <a:spcPts val="1067"/>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508000" y="277949"/>
            <a:ext cx="10972800" cy="912147"/>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605367" y="1264024"/>
            <a:ext cx="10981267" cy="5218163"/>
          </a:xfrm>
        </p:spPr>
        <p:txBody>
          <a:bodyPr>
            <a:normAutofit fontScale="92500"/>
          </a:bodyPr>
          <a:lstStyle/>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067"/>
              </a:spcAft>
              <a:buNone/>
            </a:pPr>
            <a:r>
              <a:rPr lang="pl-PL" sz="3067" dirty="0">
                <a:solidFill>
                  <a:srgbClr val="000000"/>
                </a:solidFill>
                <a:latin typeface="MinionPro-Regular"/>
                <a:ea typeface="Calibri" panose="020F0502020204030204" pitchFamily="34" charset="0"/>
                <a:cs typeface="MinionPro-Regular"/>
              </a:rPr>
              <a:t>Konwencje nazw</a:t>
            </a:r>
            <a:endParaRPr lang="pl-PL" sz="3067"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605367" y="1238857"/>
            <a:ext cx="10981267" cy="5218163"/>
          </a:xfrm>
        </p:spPr>
        <p:txBody>
          <a:bodyPr>
            <a:normAutofit lnSpcReduction="10000"/>
          </a:bodyPr>
          <a:lstStyle/>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618067" y="501651"/>
            <a:ext cx="10972800" cy="912147"/>
          </a:xfrm>
        </p:spPr>
        <p:txBody>
          <a:bodyPr/>
          <a:lstStyle/>
          <a:p>
            <a:r>
              <a:rPr lang="pl-PL" sz="2400" dirty="0">
                <a:solidFill>
                  <a:srgbClr val="808080"/>
                </a:solidFill>
                <a:latin typeface="MyriadPro-BoldCond"/>
                <a:ea typeface="Calibri" panose="020F0502020204030204" pitchFamily="34" charset="0"/>
                <a:cs typeface="MyriadPro-BoldCond"/>
              </a:rPr>
              <a:t>Polecenia i wyrażenia</a:t>
            </a:r>
            <a:br>
              <a:rPr lang="pl-PL" sz="24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685101" y="1322746"/>
            <a:ext cx="10981267" cy="4901887"/>
          </a:xfrm>
        </p:spPr>
        <p:txBody>
          <a:bodyPr>
            <a:normAutofit lnSpcReduction="10000"/>
          </a:bodyPr>
          <a:lstStyle/>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601133" y="1264023"/>
            <a:ext cx="10981267" cy="5218163"/>
          </a:xfrm>
        </p:spPr>
        <p:txBody>
          <a:bodyPr>
            <a:normAutofit fontScale="92500" lnSpcReduction="10000"/>
          </a:bodyPr>
          <a:lstStyle/>
          <a:p>
            <a:pPr marL="0" indent="0">
              <a:lnSpc>
                <a:spcPct val="107000"/>
              </a:lnSpc>
              <a:spcAft>
                <a:spcPts val="1067"/>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067"/>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309025" y="1"/>
            <a:ext cx="3649911" cy="1325563"/>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982309" y="1895195"/>
            <a:ext cx="7657379"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r>
              <a:rPr lang="pl-PL" altLang="pl-PL" sz="1600" dirty="0">
                <a:solidFill>
                  <a:srgbClr val="0033B3"/>
                </a:solidFill>
                <a:latin typeface="JetBrains Mono"/>
              </a:rPr>
              <a:t>class </a:t>
            </a:r>
            <a:r>
              <a:rPr lang="pl-PL" altLang="pl-PL" sz="1600" dirty="0">
                <a:solidFill>
                  <a:srgbClr val="000000"/>
                </a:solidFill>
                <a:latin typeface="JetBrains Mono"/>
              </a:rPr>
              <a:t>Student</a:t>
            </a:r>
            <a:r>
              <a:rPr lang="pl-PL" altLang="pl-PL" sz="1600" dirty="0">
                <a:solidFill>
                  <a:srgbClr val="080808"/>
                </a:solidFill>
                <a:latin typeface="JetBrains Mono"/>
              </a:rPr>
              <a:t>(Employee, Sport, ExtraData):</a:t>
            </a:r>
            <a:br>
              <a:rPr lang="pl-PL" altLang="pl-PL" sz="1600" dirty="0">
                <a:solidFill>
                  <a:srgbClr val="080808"/>
                </a:solidFill>
                <a:latin typeface="JetBrains Mono"/>
              </a:rPr>
            </a:b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def </a:t>
            </a:r>
            <a:r>
              <a:rPr lang="pl-PL" altLang="pl-PL" sz="1600" dirty="0">
                <a:solidFill>
                  <a:srgbClr val="B200B2"/>
                </a:solidFill>
                <a:latin typeface="JetBrains Mono"/>
              </a:rPr>
              <a:t>__init__</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,name,age,student_id,grad_year,firm =</a:t>
            </a:r>
            <a:r>
              <a:rPr lang="pl-PL" altLang="pl-PL" sz="1600" b="1" dirty="0">
                <a:solidFill>
                  <a:srgbClr val="008080"/>
                </a:solidFill>
                <a:latin typeface="JetBrains Mono"/>
              </a:rPr>
              <a:t>""</a:t>
            </a:r>
            <a:r>
              <a:rPr lang="pl-PL" altLang="pl-PL" sz="1600" dirty="0">
                <a:solidFill>
                  <a:srgbClr val="080808"/>
                </a:solidFill>
                <a:latin typeface="JetBrains Mono"/>
              </a:rPr>
              <a:t>,position=</a:t>
            </a:r>
            <a:r>
              <a:rPr lang="pl-PL" altLang="pl-PL" sz="1600" b="1" dirty="0">
                <a:solidFill>
                  <a:srgbClr val="008080"/>
                </a:solidFill>
                <a:latin typeface="JetBrains Mono"/>
              </a:rPr>
              <a:t>""</a:t>
            </a:r>
            <a:r>
              <a:rPr lang="pl-PL" altLang="pl-PL" sz="1600" dirty="0">
                <a:solidFill>
                  <a:srgbClr val="080808"/>
                </a:solidFill>
                <a:latin typeface="JetBrains Mono"/>
              </a:rPr>
              <a:t>,kind=</a:t>
            </a:r>
            <a:r>
              <a:rPr lang="pl-PL" altLang="pl-PL" sz="1600" b="1" dirty="0">
                <a:solidFill>
                  <a:srgbClr val="008080"/>
                </a:solidFill>
                <a:latin typeface="JetBrains Mono"/>
              </a:rPr>
              <a:t>""</a:t>
            </a:r>
            <a:r>
              <a:rPr lang="pl-PL" altLang="pl-PL" sz="1600" dirty="0">
                <a:solidFill>
                  <a:srgbClr val="080808"/>
                </a:solidFill>
                <a:latin typeface="JetBrains Mono"/>
              </a:rPr>
              <a:t>, 	best_score=</a:t>
            </a:r>
            <a:r>
              <a:rPr lang="pl-PL" altLang="pl-PL" sz="1600" b="1" dirty="0">
                <a:solidFill>
                  <a:srgbClr val="008080"/>
                </a:solidFill>
                <a:latin typeface="JetBrains Mono"/>
              </a:rPr>
              <a:t>""</a:t>
            </a:r>
            <a:r>
              <a:rPr lang="pl-PL" altLang="pl-PL" sz="1600" dirty="0">
                <a:solidFill>
                  <a:srgbClr val="080808"/>
                </a:solidFill>
                <a:latin typeface="JetBrains Mono"/>
              </a:rPr>
              <a:t>, years=</a:t>
            </a:r>
            <a:r>
              <a:rPr lang="pl-PL" altLang="pl-PL" sz="1600" b="1" dirty="0">
                <a:solidFill>
                  <a:srgbClr val="008080"/>
                </a:solidFill>
                <a:latin typeface="JetBrains Mono"/>
              </a:rPr>
              <a:t>""</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Employee.</a:t>
            </a:r>
            <a:r>
              <a:rPr lang="pl-PL" altLang="pl-PL" sz="1600" dirty="0">
                <a:solidFill>
                  <a:srgbClr val="B200B2"/>
                </a:solidFill>
                <a:latin typeface="JetBrains Mono"/>
              </a:rPr>
              <a:t>__init__</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,name, age, firm, position)</a:t>
            </a:r>
            <a:br>
              <a:rPr lang="pl-PL" altLang="pl-PL" sz="1600" dirty="0">
                <a:solidFill>
                  <a:srgbClr val="080808"/>
                </a:solidFill>
                <a:latin typeface="JetBrains Mono"/>
              </a:rPr>
            </a:br>
            <a:r>
              <a:rPr lang="pl-PL" altLang="pl-PL" sz="1600" dirty="0">
                <a:solidFill>
                  <a:srgbClr val="080808"/>
                </a:solidFill>
                <a:latin typeface="JetBrains Mono"/>
              </a:rPr>
              <a:t>        Sport.</a:t>
            </a:r>
            <a:r>
              <a:rPr lang="pl-PL" altLang="pl-PL" sz="1600" dirty="0">
                <a:solidFill>
                  <a:srgbClr val="B200B2"/>
                </a:solidFill>
                <a:latin typeface="JetBrains Mono"/>
              </a:rPr>
              <a:t>__init__</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,kind, best_score, years)</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94558D"/>
                </a:solidFill>
                <a:latin typeface="JetBrains Mono"/>
              </a:rPr>
              <a:t>self</a:t>
            </a:r>
            <a:r>
              <a:rPr lang="pl-PL" altLang="pl-PL" sz="1600" dirty="0">
                <a:solidFill>
                  <a:srgbClr val="080808"/>
                </a:solidFill>
                <a:latin typeface="JetBrains Mono"/>
              </a:rPr>
              <a:t>.student_id = student_id</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94558D"/>
                </a:solidFill>
                <a:latin typeface="JetBrains Mono"/>
              </a:rPr>
              <a:t>self</a:t>
            </a:r>
            <a:r>
              <a:rPr lang="pl-PL" altLang="pl-PL" sz="1600" dirty="0">
                <a:solidFill>
                  <a:srgbClr val="080808"/>
                </a:solidFill>
                <a:latin typeface="JetBrains Mono"/>
              </a:rPr>
              <a:t>.grad_year = grad_year</a:t>
            </a:r>
            <a:br>
              <a:rPr lang="pl-PL" altLang="pl-PL" sz="1600" dirty="0">
                <a:solidFill>
                  <a:srgbClr val="080808"/>
                </a:solidFill>
                <a:latin typeface="JetBrains Mono"/>
              </a:rPr>
            </a:b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def </a:t>
            </a:r>
            <a:r>
              <a:rPr lang="pl-PL" altLang="pl-PL" sz="1600" dirty="0">
                <a:solidFill>
                  <a:srgbClr val="000000"/>
                </a:solidFill>
                <a:latin typeface="JetBrains Mono"/>
              </a:rPr>
              <a:t>print_student</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0080"/>
                </a:solidFill>
                <a:latin typeface="JetBrains Mono"/>
              </a:rPr>
              <a:t>print</a:t>
            </a:r>
            <a:r>
              <a:rPr lang="pl-PL" altLang="pl-PL" sz="1600" dirty="0">
                <a:solidFill>
                  <a:srgbClr val="080808"/>
                </a:solidFill>
                <a:latin typeface="JetBrains Mono"/>
              </a:rPr>
              <a:t>(</a:t>
            </a:r>
            <a:r>
              <a:rPr lang="pl-PL" altLang="pl-PL" sz="1600" b="1" dirty="0">
                <a:solidFill>
                  <a:srgbClr val="008080"/>
                </a:solidFill>
                <a:latin typeface="JetBrains Mono"/>
              </a:rPr>
              <a:t>f"Informacja o studencie: id: </a:t>
            </a:r>
            <a:r>
              <a:rPr lang="pl-PL" altLang="pl-PL" sz="1600" dirty="0">
                <a:solidFill>
                  <a:srgbClr val="0037A6"/>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.student_id</a:t>
            </a:r>
            <a:r>
              <a:rPr lang="pl-PL" altLang="pl-PL" sz="1600" dirty="0">
                <a:solidFill>
                  <a:srgbClr val="0037A6"/>
                </a:solidFill>
                <a:latin typeface="JetBrains Mono"/>
              </a:rPr>
              <a:t>}</a:t>
            </a:r>
            <a:r>
              <a:rPr lang="pl-PL" altLang="pl-PL" sz="1600" b="1" dirty="0">
                <a:solidFill>
                  <a:srgbClr val="008080"/>
                </a:solidFill>
                <a:latin typeface="JetBrains Mono"/>
              </a:rPr>
              <a:t>, rok ukończenia studiów: 	</a:t>
            </a:r>
            <a:r>
              <a:rPr lang="pl-PL" altLang="pl-PL" sz="1600" dirty="0">
                <a:solidFill>
                  <a:srgbClr val="0037A6"/>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.grad_year</a:t>
            </a:r>
            <a:r>
              <a:rPr lang="pl-PL" altLang="pl-PL" sz="1600" dirty="0">
                <a:solidFill>
                  <a:srgbClr val="0037A6"/>
                </a:solidFill>
                <a:latin typeface="JetBrains Mono"/>
              </a:rPr>
              <a:t>}</a:t>
            </a:r>
            <a:r>
              <a:rPr lang="pl-PL" altLang="pl-PL" sz="1600" b="1" dirty="0">
                <a:solidFill>
                  <a:srgbClr val="008080"/>
                </a:solidFill>
                <a:latin typeface="JetBrains Mono"/>
              </a:rPr>
              <a:t>"</a:t>
            </a:r>
            <a:r>
              <a:rPr lang="pl-PL" altLang="pl-PL" sz="1600" dirty="0">
                <a:solidFill>
                  <a:srgbClr val="080808"/>
                </a:solidFill>
                <a:latin typeface="JetBrains Mono"/>
              </a:rPr>
              <a:t>)</a:t>
            </a:r>
            <a:br>
              <a:rPr lang="pl-PL" altLang="pl-PL" sz="1600" dirty="0">
                <a:solidFill>
                  <a:srgbClr val="080808"/>
                </a:solidFill>
                <a:latin typeface="JetBrains Mono"/>
              </a:rPr>
            </a:b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def </a:t>
            </a:r>
            <a:r>
              <a:rPr lang="pl-PL" altLang="pl-PL" sz="1600" dirty="0">
                <a:solidFill>
                  <a:srgbClr val="000000"/>
                </a:solidFill>
                <a:latin typeface="JetBrains Mono"/>
              </a:rPr>
              <a:t>czyPracownik</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if </a:t>
            </a:r>
            <a:r>
              <a:rPr lang="pl-PL" altLang="pl-PL" sz="1600" dirty="0">
                <a:solidFill>
                  <a:srgbClr val="94558D"/>
                </a:solidFill>
                <a:latin typeface="JetBrains Mono"/>
              </a:rPr>
              <a:t>self</a:t>
            </a:r>
            <a:r>
              <a:rPr lang="pl-PL" altLang="pl-PL" sz="1600" dirty="0">
                <a:solidFill>
                  <a:srgbClr val="080808"/>
                </a:solidFill>
                <a:latin typeface="JetBrains Mono"/>
              </a:rPr>
              <a:t>.firm == </a:t>
            </a:r>
            <a:r>
              <a:rPr lang="pl-PL" altLang="pl-PL" sz="1600" b="1" dirty="0">
                <a:solidFill>
                  <a:srgbClr val="008080"/>
                </a:solidFill>
                <a:latin typeface="JetBrains Mono"/>
              </a:rPr>
              <a:t>""</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return False</a:t>
            </a:r>
            <a:br>
              <a:rPr lang="pl-PL" altLang="pl-PL" sz="1600" dirty="0">
                <a:solidFill>
                  <a:srgbClr val="0033B3"/>
                </a:solidFill>
                <a:latin typeface="JetBrains Mono"/>
              </a:rPr>
            </a:br>
            <a:r>
              <a:rPr lang="pl-PL" altLang="pl-PL" sz="1600" dirty="0">
                <a:solidFill>
                  <a:srgbClr val="0033B3"/>
                </a:solidFill>
                <a:latin typeface="JetBrains Mono"/>
              </a:rPr>
              <a:t>        else</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return True</a:t>
            </a:r>
            <a:endParaRPr lang="pl-PL" altLang="pl-PL" sz="36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309026" y="1777145"/>
            <a:ext cx="1996927" cy="646331"/>
          </a:xfrm>
          <a:prstGeom prst="rect">
            <a:avLst/>
          </a:prstGeom>
          <a:noFill/>
        </p:spPr>
        <p:txBody>
          <a:bodyPr wrap="square" rtlCol="0">
            <a:spAutoFit/>
          </a:bodyPr>
          <a:lstStyle/>
          <a:p>
            <a:r>
              <a:rPr lang="pl-PL"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4314762" y="767990"/>
            <a:ext cx="2606468" cy="369332"/>
          </a:xfrm>
          <a:prstGeom prst="rect">
            <a:avLst/>
          </a:prstGeom>
          <a:noFill/>
        </p:spPr>
        <p:txBody>
          <a:bodyPr wrap="square" rtlCol="0">
            <a:spAutoFit/>
          </a:bodyPr>
          <a:lstStyle/>
          <a:p>
            <a:r>
              <a:rPr lang="pl-PL"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309026" y="3193015"/>
            <a:ext cx="1996927" cy="646331"/>
          </a:xfrm>
          <a:prstGeom prst="rect">
            <a:avLst/>
          </a:prstGeom>
          <a:noFill/>
        </p:spPr>
        <p:txBody>
          <a:bodyPr wrap="square" rtlCol="0">
            <a:spAutoFit/>
          </a:bodyPr>
          <a:lstStyle/>
          <a:p>
            <a:r>
              <a:rPr lang="pl-PL"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2305953" y="2100311"/>
            <a:ext cx="956010" cy="1039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2305953" y="3516181"/>
            <a:ext cx="1535185" cy="663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3841137" y="1137322"/>
            <a:ext cx="1776859" cy="854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7770419" y="1088137"/>
            <a:ext cx="3795381" cy="646331"/>
          </a:xfrm>
          <a:prstGeom prst="rect">
            <a:avLst/>
          </a:prstGeom>
          <a:noFill/>
        </p:spPr>
        <p:txBody>
          <a:bodyPr wrap="square" rtlCol="0">
            <a:spAutoFit/>
          </a:bodyPr>
          <a:lstStyle/>
          <a:p>
            <a:r>
              <a:rPr lang="pl-PL"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6574008" y="1734468"/>
            <a:ext cx="3094102" cy="64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6657175" y="5338471"/>
            <a:ext cx="2153541" cy="646331"/>
          </a:xfrm>
          <a:prstGeom prst="rect">
            <a:avLst/>
          </a:prstGeom>
          <a:noFill/>
        </p:spPr>
        <p:txBody>
          <a:bodyPr wrap="square" rtlCol="0">
            <a:spAutoFit/>
          </a:bodyPr>
          <a:lstStyle/>
          <a:p>
            <a:r>
              <a:rPr lang="pl-PL"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5170207" y="5335664"/>
            <a:ext cx="1486968" cy="325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9209693" y="2901671"/>
            <a:ext cx="2676793" cy="646331"/>
          </a:xfrm>
          <a:prstGeom prst="rect">
            <a:avLst/>
          </a:prstGeom>
          <a:noFill/>
        </p:spPr>
        <p:txBody>
          <a:bodyPr wrap="square" rtlCol="0">
            <a:spAutoFit/>
          </a:bodyPr>
          <a:lstStyle/>
          <a:p>
            <a:r>
              <a:rPr lang="pl-PL"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5737356" y="2670648"/>
            <a:ext cx="3472337" cy="554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opka — symbol zastępczy 4">
            <a:extLst>
              <a:ext uri="{FF2B5EF4-FFF2-40B4-BE49-F238E27FC236}">
                <a16:creationId xmlns:a16="http://schemas.microsoft.com/office/drawing/2014/main" id="{DE9EDB55-C0CF-1610-24F0-07462C63BCEB}"/>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4" name="Numer slajdu — symbol zastępczy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pPr/>
              <a:t>2</a:t>
            </a:fld>
            <a:endParaRPr lang="pl-PL" dirty="0"/>
          </a:p>
        </p:txBody>
      </p:sp>
      <p:sp>
        <p:nvSpPr>
          <p:cNvPr id="3" name="Zawartość — symbol zastępczy 2">
            <a:extLst>
              <a:ext uri="{FF2B5EF4-FFF2-40B4-BE49-F238E27FC236}">
                <a16:creationId xmlns:a16="http://schemas.microsoft.com/office/drawing/2014/main" id="{4D038CD2-9585-7E51-5359-D52935A77DF0}"/>
              </a:ext>
            </a:extLst>
          </p:cNvPr>
          <p:cNvSpPr>
            <a:spLocks noGrp="1"/>
          </p:cNvSpPr>
          <p:nvPr>
            <p:ph idx="1"/>
          </p:nvPr>
        </p:nvSpPr>
        <p:spPr>
          <a:xfrm>
            <a:off x="843168" y="2304288"/>
            <a:ext cx="6104284" cy="3364992"/>
          </a:xfrm>
        </p:spPr>
        <p:txBody>
          <a:bodyPr rtlCol="0"/>
          <a:lstStyle>
            <a:defPPr>
              <a:defRPr lang="pl-PL"/>
            </a:defPPr>
          </a:lstStyle>
          <a:p>
            <a:pPr rtl="0"/>
            <a:r>
              <a:rPr lang="pl-PL" dirty="0">
                <a:latin typeface="Calibri Light" panose="020F0302020204030204" pitchFamily="34" charset="0"/>
                <a:cs typeface="Calibri Light" panose="020F0302020204030204" pitchFamily="34" charset="0"/>
              </a:rPr>
              <a:t>Wprowadzenie — Fundament bez banału: </a:t>
            </a:r>
            <a:r>
              <a:rPr lang="pl-PL" dirty="0" err="1">
                <a:latin typeface="Calibri Light" panose="020F0302020204030204" pitchFamily="34" charset="0"/>
                <a:cs typeface="Calibri Light" panose="020F0302020204030204" pitchFamily="34" charset="0"/>
              </a:rPr>
              <a:t>Python</a:t>
            </a:r>
            <a:r>
              <a:rPr lang="pl-PL" dirty="0">
                <a:latin typeface="Calibri Light" panose="020F0302020204030204" pitchFamily="34" charset="0"/>
                <a:cs typeface="Calibri Light" panose="020F0302020204030204" pitchFamily="34" charset="0"/>
              </a:rPr>
              <a:t> jako układ logiczny</a:t>
            </a:r>
          </a:p>
          <a:p>
            <a:pPr rtl="0"/>
            <a:r>
              <a:rPr lang="pl-PL" dirty="0">
                <a:latin typeface="Calibri Light" panose="020F0302020204030204" pitchFamily="34" charset="0"/>
                <a:cs typeface="Calibri Light" panose="020F0302020204030204" pitchFamily="34" charset="0"/>
              </a:rPr>
              <a:t>Podstawy składni i struktury programów w </a:t>
            </a:r>
            <a:r>
              <a:rPr lang="pl-PL" dirty="0" err="1">
                <a:latin typeface="Calibri Light" panose="020F0302020204030204" pitchFamily="34" charset="0"/>
                <a:cs typeface="Calibri Light" panose="020F0302020204030204" pitchFamily="34" charset="0"/>
              </a:rPr>
              <a:t>Pythonie</a:t>
            </a:r>
            <a:endParaRPr lang="pl-PL" dirty="0">
              <a:latin typeface="Calibri Light" panose="020F0302020204030204" pitchFamily="34" charset="0"/>
              <a:cs typeface="Calibri Light" panose="020F0302020204030204" pitchFamily="34" charset="0"/>
            </a:endParaRPr>
          </a:p>
          <a:p>
            <a:pPr rtl="0"/>
            <a:r>
              <a:rPr lang="pl-PL" dirty="0">
                <a:latin typeface="Calibri Light" panose="020F0302020204030204" pitchFamily="34" charset="0"/>
                <a:cs typeface="Calibri Light" panose="020F0302020204030204" pitchFamily="34" charset="0"/>
              </a:rPr>
              <a:t>Struktury danych jako modele świata</a:t>
            </a:r>
          </a:p>
          <a:p>
            <a:pPr rtl="0"/>
            <a:r>
              <a:rPr lang="pl-PL" dirty="0"/>
              <a:t>Funkcje</a:t>
            </a:r>
            <a:endParaRPr lang="pl-PL" dirty="0">
              <a:latin typeface="Calibri Light" panose="020F0302020204030204" pitchFamily="34" charset="0"/>
              <a:cs typeface="Calibri Light" panose="020F0302020204030204" pitchFamily="34" charset="0"/>
            </a:endParaRPr>
          </a:p>
          <a:p>
            <a:pPr rtl="0"/>
            <a:endParaRPr lang="pl-PL" dirty="0">
              <a:latin typeface="Calibri Light" panose="020F0302020204030204" pitchFamily="34" charset="0"/>
              <a:cs typeface="Calibri Light" panose="020F0302020204030204" pitchFamily="34" charset="0"/>
            </a:endParaRPr>
          </a:p>
          <a:p>
            <a:pPr rtl="0"/>
            <a:endParaRPr lang="pl-PL" dirty="0">
              <a:latin typeface="Calibri Light" panose="020F0302020204030204" pitchFamily="34" charset="0"/>
              <a:cs typeface="Calibri Light" panose="020F0302020204030204" pitchFamily="34" charset="0"/>
            </a:endParaRPr>
          </a:p>
        </p:txBody>
      </p:sp>
      <p:pic>
        <p:nvPicPr>
          <p:cNvPr id="8" name="Obraz — symbol zastępczy 7" descr="Pipeta służąca do rozlewania barwników w buteleczki">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3">
            <a:alphaModFix/>
            <a:extLst>
              <a:ext uri="{28A0092B-C50C-407E-A947-70E740481C1C}">
                <a14:useLocalDpi xmlns:a14="http://schemas.microsoft.com/office/drawing/2010/main" val="0"/>
              </a:ext>
            </a:extLst>
          </a:blip>
          <a:srcRect t="79" b="79"/>
          <a:stretch/>
        </p:blipFill>
        <p:spPr>
          <a:xfrm>
            <a:off x="6166843" y="1188720"/>
            <a:ext cx="6025157" cy="4480560"/>
          </a:xfrm>
        </p:spPr>
      </p:pic>
      <p:sp>
        <p:nvSpPr>
          <p:cNvPr id="2" name="Tytuł 1">
            <a:extLst>
              <a:ext uri="{FF2B5EF4-FFF2-40B4-BE49-F238E27FC236}">
                <a16:creationId xmlns:a16="http://schemas.microsoft.com/office/drawing/2014/main" id="{9A3EB422-1287-FCEB-63CE-599FDC8468D8}"/>
              </a:ext>
            </a:extLst>
          </p:cNvPr>
          <p:cNvSpPr>
            <a:spLocks noGrp="1"/>
          </p:cNvSpPr>
          <p:nvPr>
            <p:ph type="title"/>
          </p:nvPr>
        </p:nvSpPr>
        <p:spPr>
          <a:xfrm>
            <a:off x="1295400" y="503927"/>
            <a:ext cx="4576894" cy="1501042"/>
          </a:xfrm>
        </p:spPr>
        <p:txBody>
          <a:bodyPr rtlCol="0"/>
          <a:lstStyle>
            <a:defPPr>
              <a:defRPr lang="pl-PL"/>
            </a:defPPr>
          </a:lstStyle>
          <a:p>
            <a:pPr rtl="0"/>
            <a:r>
              <a:rPr lang="pl-PL" dirty="0"/>
              <a:t>Plan wykładu</a:t>
            </a:r>
          </a:p>
        </p:txBody>
      </p:sp>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1302391" y="2075275"/>
            <a:ext cx="7178880" cy="3139321"/>
          </a:xfrm>
          <a:prstGeom prst="rect">
            <a:avLst/>
          </a:prstGeom>
          <a:noFill/>
        </p:spPr>
        <p:txBody>
          <a:bodyPr wrap="square">
            <a:spAutoFit/>
          </a:bodyPr>
          <a:lstStyle/>
          <a:p>
            <a:r>
              <a:rPr lang="pl-PL" dirty="0"/>
              <a:t>import platform</a:t>
            </a:r>
          </a:p>
          <a:p>
            <a:r>
              <a:rPr lang="pl-PL" dirty="0"/>
              <a:t>from xml.etree.ElementTree import  Element, SubElement, Comment</a:t>
            </a:r>
          </a:p>
          <a:p>
            <a:r>
              <a:rPr lang="pl-PL" dirty="0"/>
              <a:t>import xml.etree.ElementTree as ET</a:t>
            </a:r>
          </a:p>
          <a:p>
            <a:endParaRPr lang="pl-PL" dirty="0"/>
          </a:p>
          <a:p>
            <a:r>
              <a:rPr lang="pl-PL" dirty="0"/>
              <a:t>import pandas as pd</a:t>
            </a:r>
          </a:p>
          <a:p>
            <a:endParaRPr lang="pl-PL" dirty="0"/>
          </a:p>
          <a:p>
            <a:r>
              <a:rPr lang="pl-PL" dirty="0"/>
              <a:t>import dane</a:t>
            </a:r>
          </a:p>
          <a:p>
            <a:r>
              <a:rPr lang="pl-PL" dirty="0"/>
              <a:t>from dane import person</a:t>
            </a:r>
          </a:p>
          <a:p>
            <a:r>
              <a:rPr lang="pl-PL" dirty="0"/>
              <a:t>from func_hello import hello_usr</a:t>
            </a:r>
          </a:p>
          <a:p>
            <a:r>
              <a:rPr lang="pl-PL" dirty="0"/>
              <a:t>from capital import City</a:t>
            </a:r>
          </a:p>
          <a:p>
            <a:r>
              <a:rPr lang="pl-PL"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8481272" y="1367522"/>
            <a:ext cx="3405928" cy="369332"/>
          </a:xfrm>
          <a:prstGeom prst="rect">
            <a:avLst/>
          </a:prstGeom>
          <a:noFill/>
        </p:spPr>
        <p:txBody>
          <a:bodyPr wrap="square" rtlCol="0">
            <a:spAutoFit/>
          </a:bodyPr>
          <a:lstStyle/>
          <a:p>
            <a:r>
              <a:rPr lang="pl-PL"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8279936" y="3254938"/>
            <a:ext cx="3405928" cy="369332"/>
          </a:xfrm>
          <a:prstGeom prst="rect">
            <a:avLst/>
          </a:prstGeom>
          <a:noFill/>
        </p:spPr>
        <p:txBody>
          <a:bodyPr wrap="square" rtlCol="0">
            <a:spAutoFit/>
          </a:bodyPr>
          <a:lstStyle/>
          <a:p>
            <a:r>
              <a:rPr lang="pl-PL"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8279936" y="4434599"/>
            <a:ext cx="3405928" cy="369332"/>
          </a:xfrm>
          <a:prstGeom prst="rect">
            <a:avLst/>
          </a:prstGeom>
          <a:noFill/>
        </p:spPr>
        <p:txBody>
          <a:bodyPr wrap="square" rtlCol="0">
            <a:spAutoFit/>
          </a:bodyPr>
          <a:lstStyle/>
          <a:p>
            <a:r>
              <a:rPr lang="pl-PL"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4983061" y="1552188"/>
            <a:ext cx="3498211" cy="679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3917660" y="3418537"/>
            <a:ext cx="4362277" cy="10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4546835" y="4619265"/>
            <a:ext cx="3733101" cy="28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752669" y="2001222"/>
            <a:ext cx="5271796" cy="2855556"/>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6839339" y="1894114"/>
            <a:ext cx="4599992" cy="1477328"/>
          </a:xfrm>
          <a:prstGeom prst="rect">
            <a:avLst/>
          </a:prstGeom>
          <a:noFill/>
        </p:spPr>
        <p:txBody>
          <a:bodyPr wrap="square" rtlCol="0">
            <a:spAutoFit/>
          </a:bodyPr>
          <a:lstStyle/>
          <a:p>
            <a:r>
              <a:rPr lang="pl-PL" dirty="0"/>
              <a:t>Interpreter języka Python, jest dostępny na stronie: </a:t>
            </a:r>
            <a:r>
              <a:rPr lang="pl-PL" dirty="0">
                <a:hlinkClick r:id="rId3"/>
              </a:rPr>
              <a:t>https://www.python.org/</a:t>
            </a:r>
            <a:endParaRPr lang="pl-PL" dirty="0"/>
          </a:p>
          <a:p>
            <a:endParaRPr lang="pl-PL" dirty="0"/>
          </a:p>
          <a:p>
            <a:r>
              <a:rPr lang="pl-PL"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6839341" y="4177717"/>
            <a:ext cx="4880081" cy="923330"/>
          </a:xfrm>
          <a:prstGeom prst="rect">
            <a:avLst/>
          </a:prstGeom>
          <a:noFill/>
        </p:spPr>
        <p:txBody>
          <a:bodyPr wrap="square" rtlCol="0">
            <a:spAutoFit/>
          </a:bodyPr>
          <a:lstStyle/>
          <a:p>
            <a:r>
              <a:rPr lang="pl-PL"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838200" y="140089"/>
            <a:ext cx="10515600" cy="1325563"/>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1006680" y="2628176"/>
            <a:ext cx="9085277" cy="3693319"/>
          </a:xfrm>
          <a:prstGeom prst="rect">
            <a:avLst/>
          </a:prstGeom>
          <a:noFill/>
        </p:spPr>
        <p:txBody>
          <a:bodyPr wrap="square" rtlCol="0">
            <a:spAutoFit/>
          </a:bodyPr>
          <a:lstStyle/>
          <a:p>
            <a:r>
              <a:rPr lang="pl-PL" dirty="0"/>
              <a:t>Nie ma jednego dedykowanego środowiska programistycznego dla języka Python.  </a:t>
            </a:r>
          </a:p>
          <a:p>
            <a:r>
              <a:rPr lang="pl-PL" dirty="0"/>
              <a:t>Jakie można wybrać najlepsze środowiska języka Python</a:t>
            </a:r>
          </a:p>
          <a:p>
            <a:endParaRPr lang="pl-PL" dirty="0"/>
          </a:p>
          <a:p>
            <a:r>
              <a:rPr lang="pl-PL" dirty="0"/>
              <a:t>JetBrains PyCharm</a:t>
            </a:r>
          </a:p>
          <a:p>
            <a:endParaRPr lang="pl-PL" dirty="0"/>
          </a:p>
          <a:p>
            <a:endParaRPr lang="pl-PL" dirty="0"/>
          </a:p>
          <a:p>
            <a:endParaRPr lang="pl-PL" dirty="0"/>
          </a:p>
          <a:p>
            <a:r>
              <a:rPr lang="pl-PL" dirty="0"/>
              <a:t>Microsoft Visual Studio 2019 </a:t>
            </a:r>
          </a:p>
          <a:p>
            <a:endParaRPr lang="pl-PL" dirty="0"/>
          </a:p>
          <a:p>
            <a:endParaRPr lang="pl-PL" dirty="0"/>
          </a:p>
          <a:p>
            <a:endParaRPr lang="pl-PL" dirty="0"/>
          </a:p>
          <a:p>
            <a:r>
              <a:rPr lang="pl-PL" dirty="0"/>
              <a:t>Microsoft Visual Studio Code</a:t>
            </a:r>
          </a:p>
          <a:p>
            <a:endParaRPr lang="pl-PL"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68452" y="3262132"/>
            <a:ext cx="923035" cy="923035"/>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754" y="3800001"/>
            <a:ext cx="1270065" cy="1270065"/>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54754" y="5162333"/>
            <a:ext cx="1270065" cy="1270065"/>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1006680" y="1294617"/>
            <a:ext cx="8154099" cy="1200329"/>
          </a:xfrm>
          <a:prstGeom prst="rect">
            <a:avLst/>
          </a:prstGeom>
          <a:noFill/>
        </p:spPr>
        <p:txBody>
          <a:bodyPr wrap="square" rtlCol="0">
            <a:spAutoFit/>
          </a:bodyPr>
          <a:lstStyle/>
          <a:p>
            <a:r>
              <a:rPr lang="pl-PL"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1203650" y="1807400"/>
            <a:ext cx="5155207" cy="2792403"/>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1203649" y="744415"/>
            <a:ext cx="6097555" cy="369332"/>
          </a:xfrm>
          <a:prstGeom prst="rect">
            <a:avLst/>
          </a:prstGeom>
          <a:noFill/>
        </p:spPr>
        <p:txBody>
          <a:bodyPr wrap="square">
            <a:spAutoFit/>
          </a:bodyPr>
          <a:lstStyle/>
          <a:p>
            <a:r>
              <a:rPr lang="pl-PL"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7415868" y="1887523"/>
            <a:ext cx="3607267" cy="2308324"/>
          </a:xfrm>
          <a:prstGeom prst="rect">
            <a:avLst/>
          </a:prstGeom>
          <a:noFill/>
        </p:spPr>
        <p:txBody>
          <a:bodyPr wrap="square" rtlCol="0">
            <a:spAutoFit/>
          </a:bodyPr>
          <a:lstStyle/>
          <a:p>
            <a:r>
              <a:rPr lang="pl-PL" dirty="0"/>
              <a:t>Jest to wygodne i kompletne środowisko programistyczne dla języka Python. Występuje w dwóch wersjach: bezpłatnej  - Community oraz płatnej – Professional.</a:t>
            </a:r>
          </a:p>
          <a:p>
            <a:r>
              <a:rPr lang="pl-PL"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1203650" y="5352178"/>
            <a:ext cx="8678583" cy="646331"/>
          </a:xfrm>
          <a:prstGeom prst="rect">
            <a:avLst/>
          </a:prstGeom>
          <a:noFill/>
        </p:spPr>
        <p:txBody>
          <a:bodyPr wrap="square" rtlCol="0">
            <a:spAutoFit/>
          </a:bodyPr>
          <a:lstStyle/>
          <a:p>
            <a:r>
              <a:rPr lang="pl-PL" dirty="0"/>
              <a:t>Link do pobrania pliku instalacyjnego(wersja Community i Professional):</a:t>
            </a:r>
          </a:p>
          <a:p>
            <a:r>
              <a:rPr lang="pl-PL"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960969" y="2049617"/>
            <a:ext cx="5926395" cy="3234824"/>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1243668" y="1070112"/>
            <a:ext cx="6094603" cy="369332"/>
          </a:xfrm>
          <a:prstGeom prst="rect">
            <a:avLst/>
          </a:prstGeom>
          <a:noFill/>
        </p:spPr>
        <p:txBody>
          <a:bodyPr wrap="square">
            <a:spAutoFit/>
          </a:bodyPr>
          <a:lstStyle/>
          <a:p>
            <a:r>
              <a:rPr lang="pl-PL"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7415868" y="1887523"/>
            <a:ext cx="3607267" cy="2585323"/>
          </a:xfrm>
          <a:prstGeom prst="rect">
            <a:avLst/>
          </a:prstGeom>
          <a:noFill/>
        </p:spPr>
        <p:txBody>
          <a:bodyPr wrap="square" rtlCol="0">
            <a:spAutoFit/>
          </a:bodyPr>
          <a:lstStyle/>
          <a:p>
            <a:r>
              <a:rPr lang="pl-PL" dirty="0"/>
              <a:t>Jest to kompletne multi - środowisko programistyczne firmy Microsoft dla wielu języków, w tym języka Python. Występuje w dwóch wersjach: bezpłatnej  - Community oraz płatnych: Professional i Enterprise</a:t>
            </a:r>
          </a:p>
          <a:p>
            <a:r>
              <a:rPr lang="pl-PL"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1243668" y="5704515"/>
            <a:ext cx="8017779" cy="646331"/>
          </a:xfrm>
          <a:prstGeom prst="rect">
            <a:avLst/>
          </a:prstGeom>
          <a:noFill/>
        </p:spPr>
        <p:txBody>
          <a:bodyPr wrap="square" rtlCol="0">
            <a:spAutoFit/>
          </a:bodyPr>
          <a:lstStyle/>
          <a:p>
            <a:r>
              <a:rPr lang="pl-PL" dirty="0"/>
              <a:t>Link do pobrania środowiska:</a:t>
            </a:r>
          </a:p>
          <a:p>
            <a:r>
              <a:rPr lang="pl-PL"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679894" y="2649951"/>
            <a:ext cx="6094603" cy="1200329"/>
          </a:xfrm>
          <a:prstGeom prst="rect">
            <a:avLst/>
          </a:prstGeom>
          <a:noFill/>
        </p:spPr>
        <p:txBody>
          <a:bodyPr wrap="square">
            <a:spAutoFit/>
          </a:bodyPr>
          <a:lstStyle/>
          <a:p>
            <a:r>
              <a:rPr lang="pl-PL" dirty="0"/>
              <a:t>Zmienna (ang. variable) to miejsce w pamięci operacyjnej reprezentowane przez adres komórki pamięci, które przechowuje pojedynczą wartość określonego typu. </a:t>
            </a:r>
          </a:p>
          <a:p>
            <a:r>
              <a:rPr lang="pl-PL"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679895" y="4634513"/>
            <a:ext cx="6094603" cy="923330"/>
          </a:xfrm>
          <a:prstGeom prst="rect">
            <a:avLst/>
          </a:prstGeom>
          <a:noFill/>
        </p:spPr>
        <p:txBody>
          <a:bodyPr wrap="square">
            <a:spAutoFit/>
          </a:bodyPr>
          <a:lstStyle/>
          <a:p>
            <a:r>
              <a:rPr lang="pl-PL"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1218502" y="3072549"/>
            <a:ext cx="2892105" cy="369332"/>
          </a:xfrm>
          <a:prstGeom prst="rect">
            <a:avLst/>
          </a:prstGeom>
          <a:noFill/>
        </p:spPr>
        <p:txBody>
          <a:bodyPr wrap="square">
            <a:spAutoFit/>
          </a:bodyPr>
          <a:lstStyle/>
          <a:p>
            <a:r>
              <a:rPr lang="pl-PL"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5528346" y="1960757"/>
            <a:ext cx="3833769" cy="646331"/>
          </a:xfrm>
          <a:prstGeom prst="rect">
            <a:avLst/>
          </a:prstGeom>
          <a:noFill/>
        </p:spPr>
        <p:txBody>
          <a:bodyPr wrap="square" rtlCol="0">
            <a:spAutoFit/>
          </a:bodyPr>
          <a:lstStyle/>
          <a:p>
            <a:r>
              <a:rPr lang="pl-PL"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5528345" y="3105835"/>
            <a:ext cx="3833769" cy="646331"/>
          </a:xfrm>
          <a:prstGeom prst="rect">
            <a:avLst/>
          </a:prstGeom>
          <a:noFill/>
        </p:spPr>
        <p:txBody>
          <a:bodyPr wrap="square" rtlCol="0">
            <a:spAutoFit/>
          </a:bodyPr>
          <a:lstStyle/>
          <a:p>
            <a:r>
              <a:rPr lang="pl-PL"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5528345" y="4081226"/>
            <a:ext cx="3833769" cy="646331"/>
          </a:xfrm>
          <a:prstGeom prst="rect">
            <a:avLst/>
          </a:prstGeom>
          <a:noFill/>
        </p:spPr>
        <p:txBody>
          <a:bodyPr wrap="square" rtlCol="0">
            <a:spAutoFit/>
          </a:bodyPr>
          <a:lstStyle/>
          <a:p>
            <a:r>
              <a:rPr lang="pl-PL"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1218502" y="2099254"/>
            <a:ext cx="3059884" cy="369332"/>
          </a:xfrm>
          <a:prstGeom prst="rect">
            <a:avLst/>
          </a:prstGeom>
          <a:noFill/>
        </p:spPr>
        <p:txBody>
          <a:bodyPr wrap="square">
            <a:spAutoFit/>
          </a:bodyPr>
          <a:lstStyle/>
          <a:p>
            <a:r>
              <a:rPr lang="pl-PL"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1218502" y="4228921"/>
            <a:ext cx="2011260" cy="369332"/>
          </a:xfrm>
          <a:prstGeom prst="rect">
            <a:avLst/>
          </a:prstGeom>
          <a:noFill/>
        </p:spPr>
        <p:txBody>
          <a:bodyPr wrap="square">
            <a:spAutoFit/>
          </a:bodyPr>
          <a:lstStyle/>
          <a:p>
            <a:r>
              <a:rPr lang="pl-PL" dirty="0"/>
              <a:t>print (a)</a:t>
            </a:r>
          </a:p>
        </p:txBody>
      </p:sp>
    </p:spTree>
    <p:extLst>
      <p:ext uri="{BB962C8B-B14F-4D97-AF65-F5344CB8AC3E}">
        <p14:creationId xmlns:p14="http://schemas.microsoft.com/office/powerpoint/2010/main" val="535155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335948" y="3048375"/>
            <a:ext cx="1860259" cy="646331"/>
          </a:xfrm>
          <a:prstGeom prst="rect">
            <a:avLst/>
          </a:prstGeom>
          <a:noFill/>
        </p:spPr>
        <p:txBody>
          <a:bodyPr wrap="square">
            <a:spAutoFit/>
          </a:bodyPr>
          <a:lstStyle/>
          <a:p>
            <a:r>
              <a:rPr lang="fr-FR" dirty="0"/>
              <a:t>g:int = 6</a:t>
            </a:r>
          </a:p>
          <a:p>
            <a:r>
              <a:rPr lang="fr-FR" dirty="0"/>
              <a:t>print(g)</a:t>
            </a:r>
            <a:endParaRPr lang="pl-PL"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335947" y="4588264"/>
            <a:ext cx="2808215" cy="1200329"/>
          </a:xfrm>
          <a:prstGeom prst="rect">
            <a:avLst/>
          </a:prstGeom>
          <a:noFill/>
        </p:spPr>
        <p:txBody>
          <a:bodyPr wrap="square">
            <a:spAutoFit/>
          </a:bodyPr>
          <a:lstStyle/>
          <a:p>
            <a:r>
              <a:rPr lang="pl-PL" dirty="0"/>
              <a:t>a = "Lato"</a:t>
            </a:r>
          </a:p>
          <a:p>
            <a:r>
              <a:rPr lang="pl-PL" dirty="0"/>
              <a:t>b = "następna pora: jesień"</a:t>
            </a:r>
          </a:p>
          <a:p>
            <a:r>
              <a:rPr lang="pl-PL" dirty="0"/>
              <a:t>print (a,b)</a:t>
            </a:r>
          </a:p>
          <a:p>
            <a:r>
              <a:rPr lang="pl-PL"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335947" y="1522906"/>
            <a:ext cx="2212596" cy="1200329"/>
          </a:xfrm>
          <a:prstGeom prst="rect">
            <a:avLst/>
          </a:prstGeom>
          <a:noFill/>
        </p:spPr>
        <p:txBody>
          <a:bodyPr wrap="square">
            <a:spAutoFit/>
          </a:bodyPr>
          <a:lstStyle/>
          <a:p>
            <a:r>
              <a:rPr lang="da-DK" dirty="0"/>
              <a:t>x = "tekst"</a:t>
            </a:r>
          </a:p>
          <a:p>
            <a:r>
              <a:rPr lang="da-DK" dirty="0"/>
              <a:t>x = 5</a:t>
            </a:r>
          </a:p>
          <a:p>
            <a:r>
              <a:rPr lang="da-DK" dirty="0"/>
              <a:t>x = 1.33</a:t>
            </a:r>
          </a:p>
          <a:p>
            <a:r>
              <a:rPr lang="da-DK" dirty="0"/>
              <a:t>x = True</a:t>
            </a:r>
            <a:endParaRPr lang="pl-PL"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335947" y="518685"/>
            <a:ext cx="6094603" cy="707886"/>
          </a:xfrm>
          <a:prstGeom prst="rect">
            <a:avLst/>
          </a:prstGeom>
          <a:noFill/>
        </p:spPr>
        <p:txBody>
          <a:bodyPr wrap="square">
            <a:spAutoFit/>
          </a:bodyPr>
          <a:lstStyle/>
          <a:p>
            <a:r>
              <a:rPr lang="pl-PL" sz="4000" dirty="0"/>
              <a:t>Zmienne</a:t>
            </a:r>
            <a:endParaRPr lang="pl-PL"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3749879" y="1173046"/>
            <a:ext cx="7524925" cy="1477328"/>
          </a:xfrm>
          <a:prstGeom prst="rect">
            <a:avLst/>
          </a:prstGeom>
          <a:noFill/>
        </p:spPr>
        <p:txBody>
          <a:bodyPr wrap="square">
            <a:spAutoFit/>
          </a:bodyPr>
          <a:lstStyle/>
          <a:p>
            <a:r>
              <a:rPr lang="pl-PL" dirty="0"/>
              <a:t>Jeżeli stosujemy jedną wspólną  nazwę dla wielu zmiennych to taką nazwę określamy wspólnym interfejsem zmiennej i każda kolejna zdana wartość przesłania poprzednio zdefiniowaną.</a:t>
            </a:r>
          </a:p>
          <a:p>
            <a:r>
              <a:rPr lang="pl-PL"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3902977" y="3048375"/>
            <a:ext cx="7304715" cy="923330"/>
          </a:xfrm>
          <a:prstGeom prst="rect">
            <a:avLst/>
          </a:prstGeom>
          <a:noFill/>
        </p:spPr>
        <p:txBody>
          <a:bodyPr wrap="square">
            <a:spAutoFit/>
          </a:bodyPr>
          <a:lstStyle/>
          <a:p>
            <a:r>
              <a:rPr lang="pl-PL"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4490208" y="4588264"/>
            <a:ext cx="6079920" cy="1200329"/>
          </a:xfrm>
          <a:prstGeom prst="rect">
            <a:avLst/>
          </a:prstGeom>
          <a:noFill/>
        </p:spPr>
        <p:txBody>
          <a:bodyPr wrap="square">
            <a:spAutoFit/>
          </a:bodyPr>
          <a:lstStyle/>
          <a:p>
            <a:r>
              <a:rPr lang="pl-PL" dirty="0"/>
              <a:t>Zmienne możemy wyświetlać na różne sposoby:</a:t>
            </a:r>
          </a:p>
          <a:p>
            <a:r>
              <a:rPr lang="pl-PL" dirty="0"/>
              <a:t>Używając symbolu „+” czyli łączenie ciągów znakowych lub</a:t>
            </a:r>
          </a:p>
          <a:p>
            <a:r>
              <a:rPr lang="pl-PL"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604395" y="3244334"/>
            <a:ext cx="2279709" cy="369332"/>
          </a:xfrm>
          <a:prstGeom prst="rect">
            <a:avLst/>
          </a:prstGeom>
          <a:noFill/>
        </p:spPr>
        <p:txBody>
          <a:bodyPr wrap="square">
            <a:spAutoFit/>
          </a:bodyPr>
          <a:lstStyle/>
          <a:p>
            <a:r>
              <a:rPr lang="pl-PL"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4431484" y="1463934"/>
            <a:ext cx="6094603" cy="646331"/>
          </a:xfrm>
          <a:prstGeom prst="rect">
            <a:avLst/>
          </a:prstGeom>
          <a:noFill/>
        </p:spPr>
        <p:txBody>
          <a:bodyPr wrap="square">
            <a:spAutoFit/>
          </a:bodyPr>
          <a:lstStyle/>
          <a:p>
            <a:r>
              <a:rPr lang="pl-PL"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4431484" y="3217178"/>
            <a:ext cx="6094603" cy="369332"/>
          </a:xfrm>
          <a:prstGeom prst="rect">
            <a:avLst/>
          </a:prstGeom>
          <a:noFill/>
        </p:spPr>
        <p:txBody>
          <a:bodyPr wrap="square">
            <a:spAutoFit/>
          </a:bodyPr>
          <a:lstStyle/>
          <a:p>
            <a:r>
              <a:rPr lang="pl-PL"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4534948" y="4756126"/>
            <a:ext cx="5498285" cy="923330"/>
          </a:xfrm>
          <a:prstGeom prst="rect">
            <a:avLst/>
          </a:prstGeom>
          <a:noFill/>
        </p:spPr>
        <p:txBody>
          <a:bodyPr wrap="square">
            <a:spAutoFit/>
          </a:bodyPr>
          <a:lstStyle/>
          <a:p>
            <a:r>
              <a:rPr lang="pl-PL"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1195431" y="806637"/>
            <a:ext cx="3097635" cy="2229857"/>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1302391" y="4331082"/>
            <a:ext cx="2195819" cy="1641087"/>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1597193" y="2757180"/>
            <a:ext cx="5022908" cy="2308324"/>
          </a:xfrm>
          <a:prstGeom prst="rect">
            <a:avLst/>
          </a:prstGeom>
          <a:noFill/>
        </p:spPr>
        <p:txBody>
          <a:bodyPr wrap="square">
            <a:spAutoFit/>
          </a:bodyPr>
          <a:lstStyle/>
          <a:p>
            <a:r>
              <a:rPr lang="pl-PL" sz="2400" dirty="0"/>
              <a:t>Arytmetyczne </a:t>
            </a:r>
          </a:p>
          <a:p>
            <a:r>
              <a:rPr lang="pl-PL" sz="2400" dirty="0"/>
              <a:t>Relacyjne </a:t>
            </a:r>
          </a:p>
          <a:p>
            <a:r>
              <a:rPr lang="pl-PL" sz="2400" dirty="0"/>
              <a:t>Logiczne </a:t>
            </a:r>
          </a:p>
          <a:p>
            <a:r>
              <a:rPr lang="pl-PL" sz="2400" dirty="0"/>
              <a:t>Bitowe </a:t>
            </a:r>
          </a:p>
          <a:p>
            <a:r>
              <a:rPr lang="pl-PL" sz="2400" dirty="0"/>
              <a:t>Przynależności </a:t>
            </a:r>
          </a:p>
          <a:p>
            <a:r>
              <a:rPr lang="pl-PL" sz="2400" dirty="0"/>
              <a:t>Tożsamości </a:t>
            </a:r>
            <a:r>
              <a:rPr lang="pl-PL" dirty="0"/>
              <a:t>	</a:t>
            </a:r>
          </a:p>
        </p:txBody>
      </p:sp>
    </p:spTree>
    <p:extLst>
      <p:ext uri="{BB962C8B-B14F-4D97-AF65-F5344CB8AC3E}">
        <p14:creationId xmlns:p14="http://schemas.microsoft.com/office/powerpoint/2010/main" val="331476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4EE4-11F4-81B7-CB64-D16EB9B34CE8}"/>
            </a:ext>
          </a:extLst>
        </p:cNvPr>
        <p:cNvGrpSpPr/>
        <p:nvPr/>
      </p:nvGrpSpPr>
      <p:grpSpPr>
        <a:xfrm>
          <a:off x="0" y="0"/>
          <a:ext cx="0" cy="0"/>
          <a:chOff x="0" y="0"/>
          <a:chExt cx="0" cy="0"/>
        </a:xfrm>
      </p:grpSpPr>
      <p:sp>
        <p:nvSpPr>
          <p:cNvPr id="5" name="Stopka — symbol zastępczy 4">
            <a:extLst>
              <a:ext uri="{FF2B5EF4-FFF2-40B4-BE49-F238E27FC236}">
                <a16:creationId xmlns:a16="http://schemas.microsoft.com/office/drawing/2014/main" id="{C09C3C55-8687-4493-5CA2-D0DAE05CFF2B}"/>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4" name="Numer slajdu — symbol zastępczy 3">
            <a:extLst>
              <a:ext uri="{FF2B5EF4-FFF2-40B4-BE49-F238E27FC236}">
                <a16:creationId xmlns:a16="http://schemas.microsoft.com/office/drawing/2014/main" id="{C7A871D6-B5E0-6DF1-FEF0-E2F5946429C5}"/>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pPr rtl="0"/>
              <a:t>3</a:t>
            </a:fld>
            <a:endParaRPr lang="pl-PL" dirty="0"/>
          </a:p>
        </p:txBody>
      </p:sp>
      <p:sp>
        <p:nvSpPr>
          <p:cNvPr id="3" name="Zawartość — symbol zastępczy 2">
            <a:extLst>
              <a:ext uri="{FF2B5EF4-FFF2-40B4-BE49-F238E27FC236}">
                <a16:creationId xmlns:a16="http://schemas.microsoft.com/office/drawing/2014/main" id="{C0BFD926-0DFD-1749-1C74-4EC6CC8CAD17}"/>
              </a:ext>
            </a:extLst>
          </p:cNvPr>
          <p:cNvSpPr>
            <a:spLocks noGrp="1"/>
          </p:cNvSpPr>
          <p:nvPr>
            <p:ph idx="1"/>
          </p:nvPr>
        </p:nvSpPr>
        <p:spPr>
          <a:xfrm>
            <a:off x="1050785" y="2438401"/>
            <a:ext cx="5257651" cy="3364992"/>
          </a:xfrm>
        </p:spPr>
        <p:txBody>
          <a:bodyPr rtlCol="0"/>
          <a:lstStyle>
            <a:defPPr>
              <a:defRPr lang="pl-PL"/>
            </a:defPPr>
          </a:lstStyle>
          <a:p>
            <a:pPr rtl="0"/>
            <a:r>
              <a:rPr lang="pl-PL" dirty="0">
                <a:latin typeface="Calibri Light" panose="020F0302020204030204" pitchFamily="34" charset="0"/>
                <a:cs typeface="Calibri Light" panose="020F0302020204030204" pitchFamily="34" charset="0"/>
              </a:rPr>
              <a:t>Programowanie obiektowe</a:t>
            </a:r>
          </a:p>
          <a:p>
            <a:r>
              <a:rPr lang="en-US" dirty="0"/>
              <a:t>Python w </a:t>
            </a:r>
            <a:r>
              <a:rPr lang="en-US" dirty="0" err="1"/>
              <a:t>świecie</a:t>
            </a:r>
            <a:r>
              <a:rPr lang="en-US" dirty="0"/>
              <a:t> </a:t>
            </a:r>
            <a:r>
              <a:rPr lang="en-US" dirty="0" err="1"/>
              <a:t>realnym</a:t>
            </a:r>
            <a:endParaRPr lang="pl-PL" dirty="0"/>
          </a:p>
          <a:p>
            <a:r>
              <a:rPr lang="pl-PL" dirty="0">
                <a:latin typeface="Calibri Light" panose="020F0302020204030204" pitchFamily="34" charset="0"/>
                <a:cs typeface="Calibri Light" panose="020F0302020204030204" pitchFamily="34" charset="0"/>
              </a:rPr>
              <a:t>Złamanie narracji: </a:t>
            </a:r>
            <a:r>
              <a:rPr lang="pl-PL" dirty="0" err="1">
                <a:latin typeface="Calibri Light" panose="020F0302020204030204" pitchFamily="34" charset="0"/>
                <a:cs typeface="Calibri Light" panose="020F0302020204030204" pitchFamily="34" charset="0"/>
              </a:rPr>
              <a:t>Python</a:t>
            </a:r>
            <a:r>
              <a:rPr lang="pl-PL" dirty="0">
                <a:latin typeface="Calibri Light" panose="020F0302020204030204" pitchFamily="34" charset="0"/>
                <a:cs typeface="Calibri Light" panose="020F0302020204030204" pitchFamily="34" charset="0"/>
              </a:rPr>
              <a:t> jako tożsamość intelektualna</a:t>
            </a:r>
          </a:p>
          <a:p>
            <a:pPr rtl="0"/>
            <a:endParaRPr lang="pl-PL" dirty="0">
              <a:latin typeface="Calibri Light" panose="020F0302020204030204" pitchFamily="34" charset="0"/>
              <a:cs typeface="Calibri Light" panose="020F0302020204030204" pitchFamily="34" charset="0"/>
            </a:endParaRPr>
          </a:p>
          <a:p>
            <a:pPr rtl="0"/>
            <a:endParaRPr lang="pl-PL" dirty="0">
              <a:latin typeface="Calibri Light" panose="020F0302020204030204" pitchFamily="34" charset="0"/>
              <a:cs typeface="Calibri Light" panose="020F0302020204030204" pitchFamily="34" charset="0"/>
            </a:endParaRPr>
          </a:p>
        </p:txBody>
      </p:sp>
      <p:pic>
        <p:nvPicPr>
          <p:cNvPr id="8" name="Obraz — symbol zastępczy 7" descr="Pipeta służąca do rozlewania barwników w buteleczki">
            <a:extLst>
              <a:ext uri="{FF2B5EF4-FFF2-40B4-BE49-F238E27FC236}">
                <a16:creationId xmlns:a16="http://schemas.microsoft.com/office/drawing/2014/main" id="{4F79C2B6-BF72-57C4-005C-E6AD61479BE3}"/>
              </a:ext>
            </a:extLst>
          </p:cNvPr>
          <p:cNvPicPr>
            <a:picLocks noGrp="1" noChangeAspect="1"/>
          </p:cNvPicPr>
          <p:nvPr>
            <p:ph type="pic" sz="quarter" idx="13"/>
          </p:nvPr>
        </p:nvPicPr>
        <p:blipFill rotWithShape="1">
          <a:blip r:embed="rId3">
            <a:alphaModFix/>
            <a:extLst>
              <a:ext uri="{28A0092B-C50C-407E-A947-70E740481C1C}">
                <a14:useLocalDpi xmlns:a14="http://schemas.microsoft.com/office/drawing/2010/main" val="0"/>
              </a:ext>
            </a:extLst>
          </a:blip>
          <a:srcRect t="79" b="79"/>
          <a:stretch/>
        </p:blipFill>
        <p:spPr>
          <a:xfrm>
            <a:off x="6423741" y="1188720"/>
            <a:ext cx="6025157" cy="4480560"/>
          </a:xfrm>
        </p:spPr>
      </p:pic>
      <p:sp>
        <p:nvSpPr>
          <p:cNvPr id="2" name="Tytuł 1">
            <a:extLst>
              <a:ext uri="{FF2B5EF4-FFF2-40B4-BE49-F238E27FC236}">
                <a16:creationId xmlns:a16="http://schemas.microsoft.com/office/drawing/2014/main" id="{8951CBF5-7DD2-9706-2896-4BEF3A2B350E}"/>
              </a:ext>
            </a:extLst>
          </p:cNvPr>
          <p:cNvSpPr>
            <a:spLocks noGrp="1"/>
          </p:cNvSpPr>
          <p:nvPr>
            <p:ph type="title"/>
          </p:nvPr>
        </p:nvSpPr>
        <p:spPr>
          <a:xfrm>
            <a:off x="1295400" y="503927"/>
            <a:ext cx="4576894" cy="1501042"/>
          </a:xfrm>
        </p:spPr>
        <p:txBody>
          <a:bodyPr rtlCol="0"/>
          <a:lstStyle>
            <a:defPPr>
              <a:defRPr lang="pl-PL"/>
            </a:defPPr>
          </a:lstStyle>
          <a:p>
            <a:pPr rtl="0"/>
            <a:r>
              <a:rPr lang="pl-PL" dirty="0"/>
              <a:t>Plan wykładu</a:t>
            </a:r>
          </a:p>
        </p:txBody>
      </p:sp>
    </p:spTree>
    <p:extLst>
      <p:ext uri="{BB962C8B-B14F-4D97-AF65-F5344CB8AC3E}">
        <p14:creationId xmlns:p14="http://schemas.microsoft.com/office/powerpoint/2010/main" val="1750736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909157" y="2673992"/>
            <a:ext cx="6213097" cy="2677656"/>
          </a:xfrm>
          <a:prstGeom prst="rect">
            <a:avLst/>
          </a:prstGeom>
          <a:noFill/>
        </p:spPr>
        <p:txBody>
          <a:bodyPr wrap="square">
            <a:spAutoFit/>
          </a:bodyPr>
          <a:lstStyle/>
          <a:p>
            <a:pPr>
              <a:buFont typeface="Arial" panose="020B0604020202020204" pitchFamily="34" charset="0"/>
              <a:buChar char="•"/>
            </a:pPr>
            <a:r>
              <a:rPr lang="pl-PL" sz="2400" dirty="0"/>
              <a:t>numeryczne (liczbowe): </a:t>
            </a:r>
            <a:r>
              <a:rPr lang="pl-PL" sz="2400" dirty="0" err="1"/>
              <a:t>int</a:t>
            </a:r>
            <a:r>
              <a:rPr lang="pl-PL" sz="2400" dirty="0"/>
              <a:t>, </a:t>
            </a:r>
            <a:r>
              <a:rPr lang="pl-PL" sz="2400" dirty="0" err="1"/>
              <a:t>float</a:t>
            </a:r>
            <a:r>
              <a:rPr lang="pl-PL" sz="2400" dirty="0"/>
              <a:t>, </a:t>
            </a:r>
            <a:r>
              <a:rPr lang="pl-PL" sz="2400" dirty="0" err="1"/>
              <a:t>complex</a:t>
            </a:r>
            <a:endParaRPr lang="pl-PL" sz="2400" dirty="0"/>
          </a:p>
          <a:p>
            <a:pPr>
              <a:buFont typeface="Arial" panose="020B0604020202020204" pitchFamily="34" charset="0"/>
              <a:buChar char="•"/>
            </a:pPr>
            <a:r>
              <a:rPr lang="pl-PL" sz="2400" dirty="0"/>
              <a:t>tekstowe: </a:t>
            </a:r>
            <a:r>
              <a:rPr lang="pl-PL" sz="2400" dirty="0" err="1"/>
              <a:t>str</a:t>
            </a:r>
            <a:endParaRPr lang="pl-PL" sz="2400" dirty="0"/>
          </a:p>
          <a:p>
            <a:pPr>
              <a:buFont typeface="Arial" panose="020B0604020202020204" pitchFamily="34" charset="0"/>
              <a:buChar char="•"/>
            </a:pPr>
            <a:r>
              <a:rPr lang="pl-PL" sz="2400" dirty="0"/>
              <a:t>sekwencji: list, </a:t>
            </a:r>
            <a:r>
              <a:rPr lang="pl-PL" sz="2400" dirty="0" err="1"/>
              <a:t>tuple</a:t>
            </a:r>
            <a:endParaRPr lang="pl-PL" sz="2400" dirty="0"/>
          </a:p>
          <a:p>
            <a:pPr>
              <a:buFont typeface="Arial" panose="020B0604020202020204" pitchFamily="34" charset="0"/>
              <a:buChar char="•"/>
            </a:pPr>
            <a:r>
              <a:rPr lang="pl-PL" sz="2400" dirty="0"/>
              <a:t>odwzorowania (</a:t>
            </a:r>
            <a:r>
              <a:rPr lang="pl-PL" sz="2400" dirty="0" err="1"/>
              <a:t>mapping</a:t>
            </a:r>
            <a:r>
              <a:rPr lang="pl-PL" sz="2400" dirty="0"/>
              <a:t> </a:t>
            </a:r>
            <a:r>
              <a:rPr lang="pl-PL" sz="2400" dirty="0" err="1"/>
              <a:t>type</a:t>
            </a:r>
            <a:r>
              <a:rPr lang="pl-PL" sz="2400" dirty="0"/>
              <a:t>): </a:t>
            </a:r>
            <a:r>
              <a:rPr lang="pl-PL" sz="2400" dirty="0" err="1"/>
              <a:t>dict</a:t>
            </a:r>
            <a:endParaRPr lang="pl-PL" sz="2400" dirty="0"/>
          </a:p>
          <a:p>
            <a:pPr>
              <a:buFont typeface="Arial" panose="020B0604020202020204" pitchFamily="34" charset="0"/>
              <a:buChar char="•"/>
            </a:pPr>
            <a:r>
              <a:rPr lang="pl-PL" sz="2400" dirty="0"/>
              <a:t>zestawów (set </a:t>
            </a:r>
            <a:r>
              <a:rPr lang="pl-PL" sz="2400" dirty="0" err="1"/>
              <a:t>types</a:t>
            </a:r>
            <a:r>
              <a:rPr lang="pl-PL" sz="2400" dirty="0"/>
              <a:t>): set, </a:t>
            </a:r>
            <a:r>
              <a:rPr lang="pl-PL" sz="2400" dirty="0" err="1"/>
              <a:t>frozenset</a:t>
            </a:r>
            <a:endParaRPr lang="pl-PL" sz="2400" dirty="0"/>
          </a:p>
          <a:p>
            <a:pPr>
              <a:buFont typeface="Arial" panose="020B0604020202020204" pitchFamily="34" charset="0"/>
              <a:buChar char="•"/>
            </a:pPr>
            <a:r>
              <a:rPr lang="pl-PL" sz="2400" dirty="0"/>
              <a:t>logiczne: </a:t>
            </a:r>
            <a:r>
              <a:rPr lang="pl-PL" sz="2400" dirty="0" err="1"/>
              <a:t>bool</a:t>
            </a:r>
            <a:endParaRPr lang="pl-PL" sz="2400" dirty="0"/>
          </a:p>
          <a:p>
            <a:pPr>
              <a:buFont typeface="Arial" panose="020B0604020202020204" pitchFamily="34" charset="0"/>
              <a:buChar char="•"/>
            </a:pPr>
            <a:r>
              <a:rPr lang="pl-PL" sz="2400" dirty="0"/>
              <a:t>binarne: </a:t>
            </a:r>
            <a:r>
              <a:rPr lang="pl-PL" sz="2400" dirty="0" err="1"/>
              <a:t>bytes</a:t>
            </a:r>
            <a:r>
              <a:rPr lang="pl-PL" sz="2400" dirty="0"/>
              <a:t>, </a:t>
            </a:r>
            <a:r>
              <a:rPr lang="pl-PL" sz="2400" dirty="0" err="1"/>
              <a:t>bytearray</a:t>
            </a:r>
            <a:endParaRPr lang="pl-PL" sz="2400"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815830" y="1301627"/>
            <a:ext cx="7464105" cy="738664"/>
          </a:xfrm>
          <a:prstGeom prst="rect">
            <a:avLst/>
          </a:prstGeom>
          <a:noFill/>
        </p:spPr>
        <p:txBody>
          <a:bodyPr wrap="square">
            <a:spAutoFit/>
          </a:bodyPr>
          <a:lstStyle/>
          <a:p>
            <a:r>
              <a:rPr lang="en-US" sz="2400" dirty="0"/>
              <a:t>Python </a:t>
            </a:r>
            <a:r>
              <a:rPr lang="pl-PL" sz="2400" dirty="0"/>
              <a:t>obsługuje następujące typy danych:</a:t>
            </a:r>
            <a:endParaRPr lang="en-US" sz="2400" dirty="0"/>
          </a:p>
          <a:p>
            <a:endParaRPr lang="en-US"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96171" y="3171314"/>
            <a:ext cx="3650144" cy="2053207"/>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646341" y="2034638"/>
            <a:ext cx="8017777" cy="1477328"/>
          </a:xfrm>
          <a:prstGeom prst="rect">
            <a:avLst/>
          </a:prstGeom>
          <a:noFill/>
        </p:spPr>
        <p:txBody>
          <a:bodyPr wrap="square">
            <a:spAutoFit/>
          </a:bodyPr>
          <a:lstStyle/>
          <a:p>
            <a:r>
              <a:rPr lang="pl-PL" dirty="0"/>
              <a:t>Zmienna to konstrukcja programistyczna która posiada trzy podstawowe atrybuty: </a:t>
            </a:r>
          </a:p>
          <a:p>
            <a:pPr marL="285744" indent="-285744">
              <a:buFont typeface="Arial" panose="020B0604020202020204" pitchFamily="34" charset="0"/>
              <a:buChar char="•"/>
            </a:pPr>
            <a:r>
              <a:rPr lang="pl-PL" dirty="0"/>
              <a:t>symboliczną nazwę, </a:t>
            </a:r>
          </a:p>
          <a:p>
            <a:pPr marL="285744" indent="-285744">
              <a:buFont typeface="Arial" panose="020B0604020202020204" pitchFamily="34" charset="0"/>
              <a:buChar char="•"/>
            </a:pPr>
            <a:r>
              <a:rPr lang="pl-PL" dirty="0"/>
              <a:t>adres pamięci, czyli miejsce przechowywania</a:t>
            </a:r>
          </a:p>
          <a:p>
            <a:pPr marL="285744" indent="-285744">
              <a:buFont typeface="Arial" panose="020B0604020202020204" pitchFamily="34" charset="0"/>
              <a:buChar char="•"/>
            </a:pPr>
            <a:r>
              <a:rPr lang="pl-PL"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646339" y="4194496"/>
            <a:ext cx="8806344" cy="1477328"/>
          </a:xfrm>
          <a:prstGeom prst="rect">
            <a:avLst/>
          </a:prstGeom>
          <a:noFill/>
        </p:spPr>
        <p:txBody>
          <a:bodyPr wrap="square" rtlCol="0">
            <a:spAutoFit/>
          </a:bodyPr>
          <a:lstStyle/>
          <a:p>
            <a:r>
              <a:rPr lang="pl-PL" dirty="0"/>
              <a:t>Deklaracja zmiennej w </a:t>
            </a:r>
            <a:r>
              <a:rPr lang="pl-PL" dirty="0" err="1"/>
              <a:t>Pythonie</a:t>
            </a:r>
            <a:r>
              <a:rPr lang="pl-PL" dirty="0"/>
              <a:t>:</a:t>
            </a:r>
          </a:p>
          <a:p>
            <a:endParaRPr lang="pl-PL" dirty="0"/>
          </a:p>
          <a:p>
            <a:r>
              <a:rPr lang="pl-PL" dirty="0"/>
              <a:t>zmienna = 299 (zmiennej o nazwie „zmienna” przypisana została liczba 299)</a:t>
            </a:r>
          </a:p>
          <a:p>
            <a:r>
              <a:rPr lang="pl-PL" dirty="0"/>
              <a:t>a = 88.99 (zmiennej o nazwie „a” przypisana została liczba 88.99)</a:t>
            </a:r>
          </a:p>
          <a:p>
            <a:r>
              <a:rPr lang="pl-PL"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773886" y="1857972"/>
            <a:ext cx="10433807" cy="369332"/>
          </a:xfrm>
          <a:prstGeom prst="rect">
            <a:avLst/>
          </a:prstGeom>
          <a:noFill/>
        </p:spPr>
        <p:txBody>
          <a:bodyPr wrap="square">
            <a:spAutoFit/>
          </a:bodyPr>
          <a:lstStyle/>
          <a:p>
            <a:r>
              <a:rPr lang="pl-PL" dirty="0" err="1"/>
              <a:t>Python</a:t>
            </a:r>
            <a:r>
              <a:rPr lang="pl-PL" dirty="0"/>
              <a:t> jest językiem obiektowym i każda zmienna w </a:t>
            </a:r>
            <a:r>
              <a:rPr lang="pl-PL" dirty="0" err="1"/>
              <a:t>Pythonie</a:t>
            </a:r>
            <a:r>
              <a:rPr lang="pl-PL"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773884" y="2591930"/>
            <a:ext cx="9200627" cy="646331"/>
          </a:xfrm>
          <a:prstGeom prst="rect">
            <a:avLst/>
          </a:prstGeom>
          <a:noFill/>
        </p:spPr>
        <p:txBody>
          <a:bodyPr wrap="square">
            <a:spAutoFit/>
          </a:bodyPr>
          <a:lstStyle/>
          <a:p>
            <a:r>
              <a:rPr lang="pl-PL" dirty="0" err="1"/>
              <a:t>Python</a:t>
            </a:r>
            <a:r>
              <a:rPr lang="pl-PL" dirty="0"/>
              <a:t> obsługuje trzy typy liczbowe – liczby całkowite (ang. </a:t>
            </a:r>
            <a:r>
              <a:rPr lang="pl-PL" dirty="0" err="1"/>
              <a:t>integers</a:t>
            </a:r>
            <a:r>
              <a:rPr lang="pl-PL" dirty="0"/>
              <a:t> w skrócie </a:t>
            </a:r>
            <a:r>
              <a:rPr lang="pl-PL" dirty="0" err="1"/>
              <a:t>int</a:t>
            </a:r>
            <a:r>
              <a:rPr lang="pl-PL" dirty="0"/>
              <a:t>), rzeczywiste (</a:t>
            </a:r>
            <a:r>
              <a:rPr lang="pl-PL" dirty="0" err="1"/>
              <a:t>float</a:t>
            </a:r>
            <a:r>
              <a:rPr lang="pl-PL"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748717" y="3429000"/>
            <a:ext cx="9250960" cy="1754326"/>
          </a:xfrm>
          <a:prstGeom prst="rect">
            <a:avLst/>
          </a:prstGeom>
          <a:noFill/>
        </p:spPr>
        <p:txBody>
          <a:bodyPr wrap="square" rtlCol="0">
            <a:spAutoFit/>
          </a:bodyPr>
          <a:lstStyle/>
          <a:p>
            <a:r>
              <a:rPr lang="pl-PL" dirty="0"/>
              <a:t>Tworzenie liczb całkowitych:</a:t>
            </a:r>
          </a:p>
          <a:p>
            <a:endParaRPr lang="pl-PL" dirty="0"/>
          </a:p>
          <a:p>
            <a:r>
              <a:rPr lang="pl-PL" dirty="0"/>
              <a:t>k=8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11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dirty="0"/>
          </a:p>
          <a:p>
            <a:r>
              <a:rPr lang="pl-PL" dirty="0"/>
              <a:t>z=899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11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748717" y="5106800"/>
            <a:ext cx="9250960" cy="1477328"/>
          </a:xfrm>
          <a:prstGeom prst="rect">
            <a:avLst/>
          </a:prstGeom>
          <a:noFill/>
        </p:spPr>
        <p:txBody>
          <a:bodyPr wrap="square" rtlCol="0">
            <a:spAutoFit/>
          </a:bodyPr>
          <a:lstStyle/>
          <a:p>
            <a:r>
              <a:rPr lang="pl-PL" dirty="0"/>
              <a:t>Tworzenie liczb rzeczywistych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dirty="0"/>
          </a:p>
          <a:p>
            <a:endParaRPr lang="pl-PL" dirty="0"/>
          </a:p>
          <a:p>
            <a:r>
              <a:rPr lang="pl-PL" dirty="0"/>
              <a:t>k=0.0976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11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dirty="0"/>
          </a:p>
          <a:p>
            <a:r>
              <a:rPr lang="pl-PL" dirty="0"/>
              <a:t>z=455.55434343254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1051"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dirty="0"/>
          </a:p>
        </p:txBody>
      </p:sp>
    </p:spTree>
    <p:extLst>
      <p:ext uri="{BB962C8B-B14F-4D97-AF65-F5344CB8AC3E}">
        <p14:creationId xmlns:p14="http://schemas.microsoft.com/office/powerpoint/2010/main" val="2760924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916498" y="1951673"/>
            <a:ext cx="9284516" cy="923330"/>
          </a:xfrm>
          <a:prstGeom prst="rect">
            <a:avLst/>
          </a:prstGeom>
          <a:noFill/>
        </p:spPr>
        <p:txBody>
          <a:bodyPr wrap="square">
            <a:spAutoFit/>
          </a:bodyPr>
          <a:lstStyle/>
          <a:p>
            <a:r>
              <a:rPr lang="pl-PL" dirty="0"/>
              <a:t>Liczby rzeczywiste zazwyczaj zapisuje się w pamięci komputera za pomocą tzw. techniki zmiennego przecinka (z ang. </a:t>
            </a:r>
            <a:r>
              <a:rPr lang="pl-PL" dirty="0" err="1"/>
              <a:t>floating</a:t>
            </a:r>
            <a:r>
              <a:rPr lang="pl-PL"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1025553" y="3412986"/>
            <a:ext cx="6094603" cy="369332"/>
          </a:xfrm>
          <a:prstGeom prst="rect">
            <a:avLst/>
          </a:prstGeom>
          <a:noFill/>
        </p:spPr>
        <p:txBody>
          <a:bodyPr wrap="square">
            <a:spAutoFit/>
          </a:bodyPr>
          <a:lstStyle/>
          <a:p>
            <a:r>
              <a:rPr lang="pl-PL"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1025553" y="4167995"/>
            <a:ext cx="6094603" cy="1477328"/>
          </a:xfrm>
          <a:prstGeom prst="rect">
            <a:avLst/>
          </a:prstGeom>
          <a:noFill/>
        </p:spPr>
        <p:txBody>
          <a:bodyPr wrap="square">
            <a:spAutoFit/>
          </a:bodyPr>
          <a:lstStyle/>
          <a:p>
            <a:r>
              <a:rPr lang="pl-PL" dirty="0"/>
              <a:t>x = 4.3</a:t>
            </a:r>
          </a:p>
          <a:p>
            <a:r>
              <a:rPr lang="pl-PL" dirty="0" err="1"/>
              <a:t>print</a:t>
            </a:r>
            <a:r>
              <a:rPr lang="pl-PL" dirty="0"/>
              <a:t>(x)</a:t>
            </a:r>
          </a:p>
          <a:p>
            <a:r>
              <a:rPr lang="pl-PL" dirty="0" err="1"/>
              <a:t>print</a:t>
            </a:r>
            <a:r>
              <a:rPr lang="pl-PL" dirty="0"/>
              <a:t>('%.20f' % x) - % oznacza miejsce wstawienia dowolnej wartości zewnętrznej. Zapis .20f oznacza zaokrąglenie do 2 miejsc po przecinku a f liczbę typu </a:t>
            </a:r>
            <a:r>
              <a:rPr lang="pl-PL" dirty="0" err="1"/>
              <a:t>float</a:t>
            </a:r>
            <a:r>
              <a:rPr lang="pl-PL" dirty="0"/>
              <a:t> (rzeczywista)</a:t>
            </a:r>
          </a:p>
        </p:txBody>
      </p:sp>
    </p:spTree>
    <p:extLst>
      <p:ext uri="{BB962C8B-B14F-4D97-AF65-F5344CB8AC3E}">
        <p14:creationId xmlns:p14="http://schemas.microsoft.com/office/powerpoint/2010/main" val="1431377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916498" y="1757304"/>
            <a:ext cx="9813023" cy="369332"/>
          </a:xfrm>
          <a:prstGeom prst="rect">
            <a:avLst/>
          </a:prstGeom>
          <a:noFill/>
        </p:spPr>
        <p:txBody>
          <a:bodyPr wrap="square">
            <a:spAutoFit/>
          </a:bodyPr>
          <a:lstStyle/>
          <a:p>
            <a:r>
              <a:rPr lang="pl-PL"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604393" y="2505671"/>
            <a:ext cx="6094603" cy="923330"/>
          </a:xfrm>
          <a:prstGeom prst="rect">
            <a:avLst/>
          </a:prstGeom>
          <a:noFill/>
        </p:spPr>
        <p:txBody>
          <a:bodyPr wrap="square">
            <a:spAutoFit/>
          </a:bodyPr>
          <a:lstStyle/>
          <a:p>
            <a:r>
              <a:rPr lang="pl-PL" dirty="0"/>
              <a:t>napis1 = 'witaj'</a:t>
            </a:r>
          </a:p>
          <a:p>
            <a:r>
              <a:rPr lang="pl-PL" dirty="0"/>
              <a:t>napis2 = "witaj"</a:t>
            </a:r>
          </a:p>
          <a:p>
            <a:r>
              <a:rPr lang="pl-PL"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1050722" y="1992198"/>
            <a:ext cx="8101668" cy="646331"/>
          </a:xfrm>
          <a:prstGeom prst="rect">
            <a:avLst/>
          </a:prstGeom>
          <a:noFill/>
        </p:spPr>
        <p:txBody>
          <a:bodyPr wrap="square">
            <a:spAutoFit/>
          </a:bodyPr>
          <a:lstStyle/>
          <a:p>
            <a:r>
              <a:rPr lang="pl-PL" dirty="0"/>
              <a:t>Typ logiczny </a:t>
            </a:r>
            <a:r>
              <a:rPr lang="pl-PL" dirty="0" err="1"/>
              <a:t>bool</a:t>
            </a:r>
            <a:r>
              <a:rPr lang="pl-PL" dirty="0"/>
              <a:t> to dwie stałe: True (w starszych wersjach </a:t>
            </a:r>
            <a:r>
              <a:rPr lang="pl-PL" dirty="0" err="1"/>
              <a:t>Pythona</a:t>
            </a:r>
            <a:r>
              <a:rPr lang="pl-PL" dirty="0"/>
              <a:t> równe 1) i </a:t>
            </a:r>
            <a:r>
              <a:rPr lang="pl-PL" dirty="0" err="1"/>
              <a:t>False</a:t>
            </a:r>
            <a:r>
              <a:rPr lang="pl-PL" dirty="0"/>
              <a:t> (w starszych wersjach </a:t>
            </a:r>
            <a:r>
              <a:rPr lang="pl-PL" dirty="0" err="1"/>
              <a:t>Pythona</a:t>
            </a:r>
            <a:r>
              <a:rPr lang="pl-PL"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478560" y="2834561"/>
            <a:ext cx="7346659" cy="2862322"/>
          </a:xfrm>
          <a:prstGeom prst="rect">
            <a:avLst/>
          </a:prstGeom>
          <a:noFill/>
        </p:spPr>
        <p:txBody>
          <a:bodyPr wrap="square">
            <a:spAutoFit/>
          </a:bodyPr>
          <a:lstStyle/>
          <a:p>
            <a:r>
              <a:rPr lang="pl-PL" dirty="0"/>
              <a:t> </a:t>
            </a:r>
            <a:r>
              <a:rPr lang="pl-PL" dirty="0" err="1"/>
              <a:t>Python</a:t>
            </a:r>
            <a:r>
              <a:rPr lang="pl-PL" dirty="0"/>
              <a:t> jako fałsz logiczny traktuje:</a:t>
            </a:r>
          </a:p>
          <a:p>
            <a:endParaRPr lang="pl-PL" dirty="0"/>
          </a:p>
          <a:p>
            <a:r>
              <a:rPr lang="pl-PL" dirty="0"/>
              <a:t>    liczbę zero (0, 0.0, 0e0, 0j, itp.),</a:t>
            </a:r>
          </a:p>
          <a:p>
            <a:r>
              <a:rPr lang="pl-PL" dirty="0"/>
              <a:t>    </a:t>
            </a:r>
            <a:r>
              <a:rPr lang="pl-PL" dirty="0" err="1"/>
              <a:t>False</a:t>
            </a:r>
            <a:r>
              <a:rPr lang="pl-PL" dirty="0"/>
              <a:t>,</a:t>
            </a:r>
          </a:p>
          <a:p>
            <a:r>
              <a:rPr lang="pl-PL" dirty="0"/>
              <a:t>    </a:t>
            </a:r>
            <a:r>
              <a:rPr lang="pl-PL" dirty="0" err="1"/>
              <a:t>None</a:t>
            </a:r>
            <a:r>
              <a:rPr lang="pl-PL" dirty="0"/>
              <a:t> (</a:t>
            </a:r>
            <a:r>
              <a:rPr lang="pl-PL" dirty="0" err="1"/>
              <a:t>null</a:t>
            </a:r>
            <a:r>
              <a:rPr lang="pl-PL" dirty="0"/>
              <a:t>),</a:t>
            </a:r>
          </a:p>
          <a:p>
            <a:r>
              <a:rPr lang="pl-PL" dirty="0"/>
              <a:t>    puste kolekcje (pusta lista, </a:t>
            </a:r>
            <a:r>
              <a:rPr lang="pl-PL" dirty="0" err="1"/>
              <a:t>tuple</a:t>
            </a:r>
            <a:r>
              <a:rPr lang="pl-PL" dirty="0"/>
              <a:t>, słownik, itp.),</a:t>
            </a:r>
          </a:p>
          <a:p>
            <a:r>
              <a:rPr lang="pl-PL" dirty="0"/>
              <a:t>    puste napisy,</a:t>
            </a:r>
          </a:p>
          <a:p>
            <a:r>
              <a:rPr lang="pl-PL" dirty="0"/>
              <a:t>    obiekty posiadające metodę __</a:t>
            </a:r>
            <a:r>
              <a:rPr lang="pl-PL" dirty="0" err="1"/>
              <a:t>nonzero</a:t>
            </a:r>
            <a:r>
              <a:rPr lang="pl-PL" dirty="0"/>
              <a:t>__(), jeśli zwraca ona </a:t>
            </a:r>
            <a:r>
              <a:rPr lang="pl-PL" dirty="0" err="1"/>
              <a:t>False</a:t>
            </a:r>
            <a:r>
              <a:rPr lang="pl-PL" dirty="0"/>
              <a:t> lub 0. </a:t>
            </a:r>
          </a:p>
          <a:p>
            <a:endParaRPr lang="pl-PL" dirty="0"/>
          </a:p>
          <a:p>
            <a:r>
              <a:rPr lang="pl-PL"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602297" y="2551838"/>
            <a:ext cx="5436067" cy="1754326"/>
          </a:xfrm>
          <a:prstGeom prst="rect">
            <a:avLst/>
          </a:prstGeom>
          <a:noFill/>
        </p:spPr>
        <p:txBody>
          <a:bodyPr wrap="square" rtlCol="0">
            <a:spAutoFit/>
          </a:bodyPr>
          <a:lstStyle/>
          <a:p>
            <a:r>
              <a:rPr lang="pl-PL" dirty="0" err="1"/>
              <a:t>Python</a:t>
            </a:r>
            <a:r>
              <a:rPr lang="pl-PL" dirty="0"/>
              <a:t> posiada cztery podstawowe kolekcje:</a:t>
            </a:r>
          </a:p>
          <a:p>
            <a:endParaRPr lang="pl-PL" dirty="0"/>
          </a:p>
          <a:p>
            <a:pPr marL="342891" indent="-342891">
              <a:buAutoNum type="arabicPeriod"/>
            </a:pPr>
            <a:r>
              <a:rPr lang="pl-PL" dirty="0"/>
              <a:t>Listy (list)</a:t>
            </a:r>
          </a:p>
          <a:p>
            <a:pPr marL="342891" indent="-342891">
              <a:buAutoNum type="arabicPeriod"/>
            </a:pPr>
            <a:r>
              <a:rPr lang="pl-PL" dirty="0" err="1"/>
              <a:t>Krotki</a:t>
            </a:r>
            <a:r>
              <a:rPr lang="pl-PL" dirty="0"/>
              <a:t> (</a:t>
            </a:r>
            <a:r>
              <a:rPr lang="pl-PL" dirty="0" err="1"/>
              <a:t>tuple</a:t>
            </a:r>
            <a:r>
              <a:rPr lang="pl-PL" dirty="0"/>
              <a:t>)</a:t>
            </a:r>
          </a:p>
          <a:p>
            <a:pPr marL="342891" indent="-342891">
              <a:buAutoNum type="arabicPeriod"/>
            </a:pPr>
            <a:r>
              <a:rPr lang="pl-PL" dirty="0"/>
              <a:t>Zbiory (set)</a:t>
            </a:r>
          </a:p>
          <a:p>
            <a:pPr marL="342891" indent="-342891">
              <a:buAutoNum type="arabicPeriod"/>
            </a:pPr>
            <a:r>
              <a:rPr lang="pl-PL" dirty="0"/>
              <a:t>Słowniki (</a:t>
            </a:r>
            <a:r>
              <a:rPr lang="pl-PL" dirty="0" err="1"/>
              <a:t>dictionary</a:t>
            </a:r>
            <a:r>
              <a:rPr lang="pl-PL"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778467" y="4781725"/>
            <a:ext cx="7994708" cy="646331"/>
          </a:xfrm>
          <a:prstGeom prst="rect">
            <a:avLst/>
          </a:prstGeom>
          <a:noFill/>
        </p:spPr>
        <p:txBody>
          <a:bodyPr wrap="square" rtlCol="0">
            <a:spAutoFit/>
          </a:bodyPr>
          <a:lstStyle/>
          <a:p>
            <a:r>
              <a:rPr lang="pl-PL"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a:xfrm>
            <a:off x="0" y="0"/>
            <a:ext cx="0" cy="0"/>
          </a:xfrm>
        </p:spPr>
        <p:txBody>
          <a:bodyPr rtlCol="0"/>
          <a:ls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941940" y="2046390"/>
            <a:ext cx="10435904" cy="3416320"/>
          </a:xfrm>
          <a:prstGeom prst="rect">
            <a:avLst/>
          </a:prstGeom>
          <a:noFill/>
        </p:spPr>
        <p:txBody>
          <a:bodyPr wrap="square">
            <a:spAutoFit/>
          </a:bodyPr>
          <a:lstStyle/>
          <a:p>
            <a:r>
              <a:rPr lang="pl-PL" sz="2400" dirty="0"/>
              <a:t>Lista to najbardziej elastyczny typem obiektu uporządkowanej struktury danych.</a:t>
            </a:r>
          </a:p>
          <a:p>
            <a:r>
              <a:rPr lang="pl-PL" sz="2400" dirty="0"/>
              <a:t>Lista (list) w </a:t>
            </a:r>
            <a:r>
              <a:rPr lang="pl-PL" sz="2400" dirty="0" err="1"/>
              <a:t>Pythonie</a:t>
            </a:r>
            <a:r>
              <a:rPr lang="pl-PL" sz="2400" dirty="0"/>
              <a:t> cechuje się trzema podstawowymi charakterystykami:</a:t>
            </a:r>
          </a:p>
          <a:p>
            <a:pPr marL="342891" indent="-342891">
              <a:buFont typeface="Arial" panose="020B0604020202020204" pitchFamily="34" charset="0"/>
              <a:buChar char="•"/>
            </a:pPr>
            <a:r>
              <a:rPr lang="pl-PL" sz="2400" dirty="0"/>
              <a:t>jest tzw. </a:t>
            </a:r>
            <a:r>
              <a:rPr lang="pl-PL" sz="2400" dirty="0" err="1"/>
              <a:t>container</a:t>
            </a:r>
            <a:r>
              <a:rPr lang="pl-PL" sz="2400" dirty="0"/>
              <a:t> </a:t>
            </a:r>
            <a:r>
              <a:rPr lang="pl-PL" sz="2400" dirty="0" err="1"/>
              <a:t>sequence</a:t>
            </a:r>
            <a:r>
              <a:rPr lang="pl-PL" sz="2400" dirty="0"/>
              <a:t>, czyli może przechowywać elementy różnego typu:</a:t>
            </a:r>
          </a:p>
          <a:p>
            <a:endParaRPr lang="pl-PL" sz="2400" dirty="0"/>
          </a:p>
          <a:p>
            <a:r>
              <a:rPr lang="pl-PL" sz="2400" dirty="0"/>
              <a:t>Elementy listy mogą reprezentować różne typy danych:</a:t>
            </a:r>
          </a:p>
          <a:p>
            <a:pPr marL="285744" indent="-285744">
              <a:buFont typeface="Arial" panose="020B0604020202020204" pitchFamily="34" charset="0"/>
              <a:buChar char="•"/>
            </a:pPr>
            <a:r>
              <a:rPr lang="pl-PL" sz="2400" dirty="0"/>
              <a:t>Liczby</a:t>
            </a:r>
          </a:p>
          <a:p>
            <a:pPr marL="285744" indent="-285744">
              <a:buFont typeface="Arial" panose="020B0604020202020204" pitchFamily="34" charset="0"/>
              <a:buChar char="•"/>
            </a:pPr>
            <a:r>
              <a:rPr lang="pl-PL" sz="2400" dirty="0"/>
              <a:t>Łańcuchy znaków</a:t>
            </a:r>
          </a:p>
          <a:p>
            <a:pPr marL="285744" indent="-285744">
              <a:buFont typeface="Arial" panose="020B0604020202020204" pitchFamily="34" charset="0"/>
              <a:buChar char="•"/>
            </a:pPr>
            <a:r>
              <a:rPr lang="pl-PL" sz="2400" dirty="0"/>
              <a:t>Wartości </a:t>
            </a:r>
            <a:r>
              <a:rPr lang="pl-PL" sz="2400" dirty="0" err="1"/>
              <a:t>bool</a:t>
            </a:r>
            <a:endParaRPr lang="pl-PL" sz="2400" dirty="0"/>
          </a:p>
          <a:p>
            <a:pPr marL="285744" indent="-285744">
              <a:buFont typeface="Arial" panose="020B0604020202020204" pitchFamily="34" charset="0"/>
              <a:buChar char="•"/>
            </a:pPr>
            <a:r>
              <a:rPr lang="pl-PL" sz="2400"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1224794" y="1902897"/>
            <a:ext cx="7891943" cy="1754326"/>
          </a:xfrm>
          <a:prstGeom prst="rect">
            <a:avLst/>
          </a:prstGeom>
          <a:noFill/>
        </p:spPr>
        <p:txBody>
          <a:bodyPr wrap="square">
            <a:spAutoFit/>
          </a:bodyPr>
          <a:lstStyle/>
          <a:p>
            <a:pPr marL="285744" indent="-285744">
              <a:buFont typeface="Arial" panose="020B0604020202020204" pitchFamily="34" charset="0"/>
              <a:buChar char="•"/>
            </a:pPr>
            <a:r>
              <a:rPr lang="pl-PL" dirty="0"/>
              <a:t>jest strukturą </a:t>
            </a:r>
            <a:r>
              <a:rPr lang="pl-PL" dirty="0" err="1"/>
              <a:t>mutowalną</a:t>
            </a:r>
            <a:r>
              <a:rPr lang="pl-PL" dirty="0"/>
              <a:t>, czyli możemy do niej elementy dodawać, odejmować, zmieniać ich wartość lub kolejność itp. bez tworzenia nowego obiektu,</a:t>
            </a:r>
          </a:p>
          <a:p>
            <a:r>
              <a:rPr lang="pl-PL" dirty="0"/>
              <a:t>    </a:t>
            </a:r>
          </a:p>
          <a:p>
            <a:pPr marL="285744" indent="-285744">
              <a:buFont typeface="Arial" panose="020B0604020202020204" pitchFamily="34" charset="0"/>
              <a:buChar char="•"/>
            </a:pPr>
            <a:r>
              <a:rPr lang="pl-PL"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1224794" y="4483565"/>
            <a:ext cx="8196044" cy="923330"/>
          </a:xfrm>
          <a:prstGeom prst="rect">
            <a:avLst/>
          </a:prstGeom>
          <a:noFill/>
        </p:spPr>
        <p:txBody>
          <a:bodyPr wrap="square">
            <a:spAutoFit/>
          </a:bodyPr>
          <a:lstStyle/>
          <a:p>
            <a:r>
              <a:rPr lang="pl-PL" dirty="0"/>
              <a:t>Lista nie przechowuje wartości swoich elementów fizycznie w obrębie swojej przestrzeni w pamięci (w przeciwieństwie, na przykład, do sekwencji </a:t>
            </a:r>
            <a:r>
              <a:rPr lang="pl-PL" dirty="0" err="1"/>
              <a:t>bytes</a:t>
            </a:r>
            <a:r>
              <a:rPr lang="pl-PL" dirty="0"/>
              <a:t> czy </a:t>
            </a:r>
            <a:r>
              <a:rPr lang="pl-PL" dirty="0" err="1"/>
              <a:t>array</a:t>
            </a:r>
            <a:r>
              <a:rPr lang="pl-PL"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838202" y="2828835"/>
            <a:ext cx="10226879" cy="1754326"/>
          </a:xfrm>
          <a:prstGeom prst="rect">
            <a:avLst/>
          </a:prstGeom>
          <a:noFill/>
        </p:spPr>
        <p:txBody>
          <a:bodyPr wrap="square">
            <a:spAutoFit/>
          </a:bodyPr>
          <a:lstStyle/>
          <a:p>
            <a:r>
              <a:rPr lang="pl-PL" dirty="0"/>
              <a:t>Listę tworzymy używając tzw. literału listy, czyli po prostu nawiasów kwadratowych: [ ], w środku podając kolejne elementy po przecinku:</a:t>
            </a:r>
          </a:p>
          <a:p>
            <a:endParaRPr lang="pl-PL" dirty="0"/>
          </a:p>
          <a:p>
            <a:r>
              <a:rPr lang="pl-PL" dirty="0"/>
              <a:t>samochody = ["bmw", "audi", "mercedes", "toyota", "nissan"]</a:t>
            </a:r>
          </a:p>
          <a:p>
            <a:endParaRPr lang="pl-PL" dirty="0"/>
          </a:p>
          <a:p>
            <a:r>
              <a:rPr lang="pl-PL"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0984788-646A-CF90-D67D-14752A71745D}"/>
              </a:ext>
            </a:extLst>
          </p:cNvPr>
          <p:cNvSpPr>
            <a:spLocks noGrp="1"/>
          </p:cNvSpPr>
          <p:nvPr>
            <p:ph type="title"/>
          </p:nvPr>
        </p:nvSpPr>
        <p:spPr/>
        <p:txBody>
          <a:bodyPr rtlCol="0"/>
          <a:lstStyle>
            <a:defPPr>
              <a:defRPr lang="pl-PL"/>
            </a:defPPr>
          </a:lstStyle>
          <a:p>
            <a:pPr rtl="0"/>
            <a:r>
              <a:rPr lang="pl-PL" dirty="0"/>
              <a:t>Wstęp</a:t>
            </a:r>
          </a:p>
        </p:txBody>
      </p:sp>
      <p:sp>
        <p:nvSpPr>
          <p:cNvPr id="5" name="Stopka — symbol zastępczy 4">
            <a:extLst>
              <a:ext uri="{FF2B5EF4-FFF2-40B4-BE49-F238E27FC236}">
                <a16:creationId xmlns:a16="http://schemas.microsoft.com/office/drawing/2014/main" id="{241D8BC6-DD9D-7F06-3B9F-9F2B462E4984}"/>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4" name="Numer slajdu — symbol zastępczy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pPr rtl="0"/>
              <a:t>4</a:t>
            </a:fld>
            <a:endParaRPr lang="pl-PL" dirty="0"/>
          </a:p>
        </p:txBody>
      </p:sp>
      <p:pic>
        <p:nvPicPr>
          <p:cNvPr id="7" name="Obraz — symbol zastępczy 6" descr="Pipeta umieszczona na trzech szklanych słoiczkach">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Zawartość — symbol zastępczy 2">
            <a:extLst>
              <a:ext uri="{FF2B5EF4-FFF2-40B4-BE49-F238E27FC236}">
                <a16:creationId xmlns:a16="http://schemas.microsoft.com/office/drawing/2014/main" id="{77C9C890-ADC6-0AA7-BBC0-05E856AA7C3C}"/>
              </a:ext>
            </a:extLst>
          </p:cNvPr>
          <p:cNvSpPr>
            <a:spLocks noGrp="1"/>
          </p:cNvSpPr>
          <p:nvPr>
            <p:ph idx="1"/>
          </p:nvPr>
        </p:nvSpPr>
        <p:spPr/>
        <p:txBody>
          <a:bodyPr rtlCol="0"/>
          <a:lstStyle>
            <a:defPPr>
              <a:defRPr lang="pl-PL"/>
            </a:defPPr>
          </a:lstStyle>
          <a:p>
            <a:pPr marL="0" indent="0" rtl="0">
              <a:lnSpc>
                <a:spcPts val="2400"/>
              </a:lnSpc>
              <a:buNone/>
            </a:pPr>
            <a:r>
              <a:rPr lang="pl-PL" sz="2000" spc="0" dirty="0" err="1">
                <a:latin typeface="Calibri Light" panose="020F0302020204030204" pitchFamily="34" charset="0"/>
                <a:ea typeface="+mn-lt"/>
                <a:cs typeface="Calibri Light" panose="020F0302020204030204" pitchFamily="34" charset="0"/>
              </a:rPr>
              <a:t>Python</a:t>
            </a:r>
            <a:r>
              <a:rPr lang="pl-PL" sz="2000" spc="0" dirty="0">
                <a:latin typeface="Calibri Light" panose="020F0302020204030204" pitchFamily="34" charset="0"/>
                <a:ea typeface="+mn-lt"/>
                <a:cs typeface="Calibri Light" panose="020F0302020204030204" pitchFamily="34" charset="0"/>
              </a:rPr>
              <a:t> to jeden z najpopularniejszych i najbardziej wszechstronnych języków programowania, ceniony za swoją prostotę i czytelność. Jest wykorzystywany w różnych dziedzinach, takich jak analiza danych, sztuczna inteligencja, programowanie webowe czy automatyzacja zadań. Jego intuicyjna składnia sprawia, że jest idealny zarówno dla początkujących, jak i zaawansowanych programistów. Podczas tego wykładu omówimy podstawy języka </a:t>
            </a:r>
            <a:r>
              <a:rPr lang="pl-PL" sz="2000" spc="0" dirty="0" err="1">
                <a:latin typeface="Calibri Light" panose="020F0302020204030204" pitchFamily="34" charset="0"/>
                <a:ea typeface="+mn-lt"/>
                <a:cs typeface="Calibri Light" panose="020F0302020204030204" pitchFamily="34" charset="0"/>
              </a:rPr>
              <a:t>Python</a:t>
            </a:r>
            <a:r>
              <a:rPr lang="pl-PL" sz="2000" spc="0" dirty="0">
                <a:latin typeface="Calibri Light" panose="020F0302020204030204" pitchFamily="34" charset="0"/>
                <a:ea typeface="+mn-lt"/>
                <a:cs typeface="Calibri Light" panose="020F0302020204030204" pitchFamily="34" charset="0"/>
              </a:rPr>
              <a:t>, poznając jego kluczowe funkcje oraz praktyczne zastosowania.</a:t>
            </a:r>
            <a:endParaRPr lang="pl-PL" sz="2000" spc="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10133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a:xfrm>
            <a:off x="766618" y="190726"/>
            <a:ext cx="11109819" cy="1256118"/>
          </a:xfrm>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989817" y="1859339"/>
            <a:ext cx="8590327" cy="3139321"/>
          </a:xfrm>
          <a:prstGeom prst="rect">
            <a:avLst/>
          </a:prstGeom>
          <a:noFill/>
        </p:spPr>
        <p:txBody>
          <a:bodyPr wrap="square" rtlCol="0">
            <a:spAutoFit/>
          </a:bodyPr>
          <a:lstStyle/>
          <a:p>
            <a:r>
              <a:rPr lang="pl-PL" dirty="0"/>
              <a:t>Operacje na listach wykonujemy z pomocą odpowiednich funkcji:</a:t>
            </a:r>
          </a:p>
          <a:p>
            <a:endParaRPr lang="pl-PL" dirty="0"/>
          </a:p>
          <a:p>
            <a:r>
              <a:rPr lang="pl-PL" dirty="0" err="1"/>
              <a:t>lista.append</a:t>
            </a:r>
            <a:r>
              <a:rPr lang="pl-PL" dirty="0"/>
              <a:t>(„nazwa”) – dodawanie elementu do listy na pierwszej wolnej pozycji</a:t>
            </a:r>
          </a:p>
          <a:p>
            <a:endParaRPr lang="pl-PL" dirty="0"/>
          </a:p>
          <a:p>
            <a:r>
              <a:rPr lang="pl-PL" dirty="0" err="1"/>
              <a:t>lista.sort</a:t>
            </a:r>
            <a:r>
              <a:rPr lang="pl-PL" dirty="0"/>
              <a:t>()   - sortowanie listy od A do Z</a:t>
            </a:r>
          </a:p>
          <a:p>
            <a:endParaRPr lang="pl-PL" dirty="0"/>
          </a:p>
          <a:p>
            <a:r>
              <a:rPr lang="pl-PL" dirty="0" err="1"/>
              <a:t>lista.reverse</a:t>
            </a:r>
            <a:r>
              <a:rPr lang="pl-PL" dirty="0"/>
              <a:t>() lub </a:t>
            </a:r>
            <a:r>
              <a:rPr lang="pl-PL" dirty="0" err="1"/>
              <a:t>lista.sort</a:t>
            </a:r>
            <a:r>
              <a:rPr lang="pl-PL" dirty="0"/>
              <a:t>(</a:t>
            </a:r>
            <a:r>
              <a:rPr lang="pl-PL" dirty="0" err="1"/>
              <a:t>reverse</a:t>
            </a:r>
            <a:r>
              <a:rPr lang="pl-PL" dirty="0"/>
              <a:t>=True) – sortowanie listy od Z do A</a:t>
            </a:r>
          </a:p>
          <a:p>
            <a:endParaRPr lang="pl-PL" dirty="0"/>
          </a:p>
          <a:p>
            <a:r>
              <a:rPr lang="pl-PL" dirty="0" err="1"/>
              <a:t>liczby.remove</a:t>
            </a:r>
            <a:r>
              <a:rPr lang="pl-PL" dirty="0"/>
              <a:t>(0)  - usunięcie elementu o wartości 0 z listy o nazwie liczby</a:t>
            </a:r>
          </a:p>
          <a:p>
            <a:endParaRPr lang="pl-PL" dirty="0"/>
          </a:p>
          <a:p>
            <a:r>
              <a:rPr lang="pl-PL"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6594764" y="4672530"/>
            <a:ext cx="5085499" cy="1994743"/>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426129" y="2503789"/>
            <a:ext cx="7969543" cy="646331"/>
          </a:xfrm>
          <a:prstGeom prst="rect">
            <a:avLst/>
          </a:prstGeom>
          <a:noFill/>
        </p:spPr>
        <p:txBody>
          <a:bodyPr wrap="square">
            <a:spAutoFit/>
          </a:bodyPr>
          <a:lstStyle/>
          <a:p>
            <a:r>
              <a:rPr lang="pl-PL" dirty="0"/>
              <a:t>Do elementów listy odwołujemy się za pomocą ich indeksów. W </a:t>
            </a:r>
            <a:r>
              <a:rPr lang="pl-PL" dirty="0" err="1"/>
              <a:t>Pythonie</a:t>
            </a:r>
            <a:r>
              <a:rPr lang="pl-PL"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426130" y="3682768"/>
            <a:ext cx="7231311" cy="1477328"/>
          </a:xfrm>
          <a:prstGeom prst="rect">
            <a:avLst/>
          </a:prstGeom>
          <a:noFill/>
        </p:spPr>
        <p:txBody>
          <a:bodyPr wrap="square" rtlCol="0">
            <a:spAutoFit/>
          </a:bodyPr>
          <a:lstStyle/>
          <a:p>
            <a:r>
              <a:rPr lang="pl-PL" dirty="0"/>
              <a:t>Pierwszy element listy to lista[0]</a:t>
            </a:r>
          </a:p>
          <a:p>
            <a:endParaRPr lang="pl-PL" dirty="0"/>
          </a:p>
          <a:p>
            <a:r>
              <a:rPr lang="pl-PL" dirty="0"/>
              <a:t>Trzydziesty element listy to lista[29]</a:t>
            </a:r>
          </a:p>
          <a:p>
            <a:endParaRPr lang="pl-PL" dirty="0"/>
          </a:p>
          <a:p>
            <a:r>
              <a:rPr lang="pl-PL"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623588" y="5527414"/>
            <a:ext cx="7929693" cy="923330"/>
          </a:xfrm>
          <a:prstGeom prst="rect">
            <a:avLst/>
          </a:prstGeom>
          <a:noFill/>
        </p:spPr>
        <p:txBody>
          <a:bodyPr wrap="square" rtlCol="0">
            <a:spAutoFit/>
          </a:bodyPr>
          <a:lstStyle/>
          <a:p>
            <a:r>
              <a:rPr lang="pl-PL" dirty="0"/>
              <a:t>Najszybciej elementy listy wyświetlimy za pomocą pętli typu for, gdzie wartość x jest pojedynczym elementem listy a owoce jest zadeklarowaną listą.</a:t>
            </a:r>
          </a:p>
          <a:p>
            <a:r>
              <a:rPr lang="pl-PL"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688243" y="2256805"/>
            <a:ext cx="5088587" cy="287952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1239823" y="1909895"/>
            <a:ext cx="9712355" cy="4524315"/>
          </a:xfrm>
          <a:prstGeom prst="rect">
            <a:avLst/>
          </a:prstGeom>
          <a:noFill/>
        </p:spPr>
        <p:txBody>
          <a:bodyPr wrap="square">
            <a:spAutoFit/>
          </a:bodyPr>
          <a:lstStyle/>
          <a:p>
            <a:r>
              <a:rPr lang="pl-PL" sz="2400" dirty="0" err="1"/>
              <a:t>Krotka</a:t>
            </a:r>
            <a:r>
              <a:rPr lang="pl-PL" sz="2400" dirty="0"/>
              <a:t> jest to kolekcja która odwzorowuje pewien podzbiór iloczynu kartezjańskiego zbiorów, co w praktyce oznacza że jest to rekord tabeli bazy danych lub po prostu wiersz w tabeli. </a:t>
            </a:r>
            <a:r>
              <a:rPr lang="pl-PL" sz="2400" dirty="0" err="1"/>
              <a:t>Krotka</a:t>
            </a:r>
            <a:r>
              <a:rPr lang="pl-PL" sz="2400" dirty="0"/>
              <a:t> jest kolekcją uporządkowaną. </a:t>
            </a:r>
          </a:p>
          <a:p>
            <a:endParaRPr lang="pl-PL" sz="2400" dirty="0"/>
          </a:p>
          <a:p>
            <a:r>
              <a:rPr lang="pl-PL" sz="2400" dirty="0" err="1"/>
              <a:t>Krotki</a:t>
            </a:r>
            <a:r>
              <a:rPr lang="pl-PL" sz="2400" dirty="0"/>
              <a:t> przechowują stałe wartości o różnych typach danych – nie można zmodyfikować żadnego elementu.</a:t>
            </a:r>
          </a:p>
          <a:p>
            <a:endParaRPr lang="pl-PL" sz="2400" dirty="0"/>
          </a:p>
          <a:p>
            <a:r>
              <a:rPr lang="pl-PL" sz="2400" dirty="0" err="1"/>
              <a:t>Krotka</a:t>
            </a:r>
            <a:r>
              <a:rPr lang="pl-PL" sz="2400" dirty="0"/>
              <a:t> w ogólnym ujęciu jest listą, której nie da się zmodyfikować – czyli listą </a:t>
            </a:r>
            <a:r>
              <a:rPr lang="pl-PL" sz="2400" dirty="0" err="1"/>
              <a:t>niemutowalną</a:t>
            </a:r>
            <a:r>
              <a:rPr lang="pl-PL" sz="2400" dirty="0"/>
              <a:t>.</a:t>
            </a:r>
          </a:p>
          <a:p>
            <a:endParaRPr lang="pl-PL" sz="2400" dirty="0"/>
          </a:p>
          <a:p>
            <a:r>
              <a:rPr lang="pl-PL" sz="2400"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838202" y="2828835"/>
            <a:ext cx="10226879" cy="1754326"/>
          </a:xfrm>
          <a:prstGeom prst="rect">
            <a:avLst/>
          </a:prstGeom>
          <a:noFill/>
        </p:spPr>
        <p:txBody>
          <a:bodyPr wrap="square">
            <a:spAutoFit/>
          </a:bodyPr>
          <a:lstStyle/>
          <a:p>
            <a:r>
              <a:rPr lang="pl-PL" dirty="0"/>
              <a:t>Krotkę tworzymy używając tzw. literału </a:t>
            </a:r>
            <a:r>
              <a:rPr lang="pl-PL" dirty="0" err="1"/>
              <a:t>krotki</a:t>
            </a:r>
            <a:r>
              <a:rPr lang="pl-PL" dirty="0"/>
              <a:t>, czyli po prostu nawiasów zwykłych: (), w środku podając kolejne elementy po przecinku:</a:t>
            </a:r>
          </a:p>
          <a:p>
            <a:endParaRPr lang="pl-PL" dirty="0"/>
          </a:p>
          <a:p>
            <a:r>
              <a:rPr lang="pl-PL" dirty="0"/>
              <a:t>samochody = ("bmw", "audi", "mercedes", "toyota", "nissan")</a:t>
            </a:r>
          </a:p>
          <a:p>
            <a:endParaRPr lang="pl-PL" dirty="0"/>
          </a:p>
          <a:p>
            <a:r>
              <a:rPr lang="pl-PL"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727364" y="193519"/>
            <a:ext cx="10515600" cy="731140"/>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970646" y="1108829"/>
            <a:ext cx="11553864" cy="5078313"/>
          </a:xfrm>
          <a:prstGeom prst="rect">
            <a:avLst/>
          </a:prstGeom>
          <a:noFill/>
        </p:spPr>
        <p:txBody>
          <a:bodyPr wrap="square" rtlCol="0">
            <a:spAutoFit/>
          </a:bodyPr>
          <a:lstStyle/>
          <a:p>
            <a:r>
              <a:rPr lang="pl-PL" dirty="0"/>
              <a:t>Niewiele jest dozwolonych operacji na krotkach w porównaniu z listami.</a:t>
            </a:r>
          </a:p>
          <a:p>
            <a:endParaRPr lang="pl-PL" dirty="0"/>
          </a:p>
          <a:p>
            <a:r>
              <a:rPr lang="pl-PL" dirty="0"/>
              <a:t>Możemy wyświetlać elementy podając indeks elementu w krotce np. </a:t>
            </a:r>
            <a:r>
              <a:rPr lang="pl-PL" dirty="0" err="1"/>
              <a:t>animal</a:t>
            </a:r>
            <a:r>
              <a:rPr lang="pl-PL" dirty="0"/>
              <a:t>[5]</a:t>
            </a:r>
          </a:p>
          <a:p>
            <a:endParaRPr lang="pl-PL" dirty="0"/>
          </a:p>
          <a:p>
            <a:r>
              <a:rPr lang="pl-PL" dirty="0"/>
              <a:t>Możemy łączyć </a:t>
            </a:r>
            <a:r>
              <a:rPr lang="pl-PL" dirty="0" err="1"/>
              <a:t>krotki</a:t>
            </a:r>
            <a:r>
              <a:rPr lang="pl-PL" dirty="0"/>
              <a:t> ze sobą tak jak listy poprzez użycie operatora  + :</a:t>
            </a:r>
          </a:p>
          <a:p>
            <a:r>
              <a:rPr lang="pl-PL" dirty="0" err="1"/>
              <a:t>an</a:t>
            </a:r>
            <a:r>
              <a:rPr lang="pl-PL" dirty="0"/>
              <a:t> = </a:t>
            </a:r>
            <a:r>
              <a:rPr lang="pl-PL" dirty="0" err="1"/>
              <a:t>animal</a:t>
            </a:r>
            <a:r>
              <a:rPr lang="pl-PL" dirty="0"/>
              <a:t> + anim2</a:t>
            </a:r>
          </a:p>
          <a:p>
            <a:endParaRPr lang="pl-PL" dirty="0"/>
          </a:p>
          <a:p>
            <a:r>
              <a:rPr lang="pl-PL" dirty="0"/>
              <a:t>Możemy konwertować listę na krotkę lub krotkę na listę:</a:t>
            </a:r>
          </a:p>
          <a:p>
            <a:r>
              <a:rPr lang="pl-PL" dirty="0" err="1"/>
              <a:t>mojalista</a:t>
            </a:r>
            <a:r>
              <a:rPr lang="pl-PL" dirty="0"/>
              <a:t> jest to zmienna przechowująca listę zbudowaną za pomocą funkcji list() wykonanej na krotce </a:t>
            </a:r>
            <a:r>
              <a:rPr lang="pl-PL" dirty="0" err="1"/>
              <a:t>mojakrotka</a:t>
            </a:r>
            <a:endParaRPr lang="pl-PL" dirty="0"/>
          </a:p>
          <a:p>
            <a:r>
              <a:rPr lang="pl-PL" dirty="0" err="1"/>
              <a:t>mojalista</a:t>
            </a:r>
            <a:r>
              <a:rPr lang="pl-PL" dirty="0"/>
              <a:t> = list(</a:t>
            </a:r>
            <a:r>
              <a:rPr lang="pl-PL" dirty="0" err="1"/>
              <a:t>mojakrotka</a:t>
            </a:r>
            <a:r>
              <a:rPr lang="pl-PL" dirty="0"/>
              <a:t>)</a:t>
            </a:r>
          </a:p>
          <a:p>
            <a:endParaRPr lang="pl-PL" dirty="0"/>
          </a:p>
          <a:p>
            <a:r>
              <a:rPr lang="pl-PL" dirty="0" err="1"/>
              <a:t>Drugakrotka</a:t>
            </a:r>
            <a:r>
              <a:rPr lang="pl-PL" dirty="0"/>
              <a:t> jest krotką, która powstała przez przetworzenie listy </a:t>
            </a:r>
            <a:r>
              <a:rPr lang="pl-PL" dirty="0" err="1"/>
              <a:t>mojalista</a:t>
            </a:r>
            <a:r>
              <a:rPr lang="pl-PL" dirty="0"/>
              <a:t> za pomocą funkcji </a:t>
            </a:r>
            <a:r>
              <a:rPr lang="pl-PL" dirty="0" err="1"/>
              <a:t>tuple</a:t>
            </a:r>
            <a:r>
              <a:rPr lang="pl-PL" dirty="0"/>
              <a:t>()</a:t>
            </a:r>
          </a:p>
          <a:p>
            <a:r>
              <a:rPr lang="pl-PL" dirty="0" err="1"/>
              <a:t>drugakrotka</a:t>
            </a:r>
            <a:r>
              <a:rPr lang="pl-PL" dirty="0"/>
              <a:t> = </a:t>
            </a:r>
            <a:r>
              <a:rPr lang="pl-PL" dirty="0" err="1"/>
              <a:t>tuple</a:t>
            </a:r>
            <a:r>
              <a:rPr lang="pl-PL" dirty="0"/>
              <a:t>(</a:t>
            </a:r>
            <a:r>
              <a:rPr lang="pl-PL" dirty="0" err="1"/>
              <a:t>mojalista</a:t>
            </a:r>
            <a:r>
              <a:rPr lang="pl-PL" dirty="0"/>
              <a:t>)</a:t>
            </a:r>
          </a:p>
          <a:p>
            <a:endParaRPr lang="pl-PL" dirty="0"/>
          </a:p>
          <a:p>
            <a:r>
              <a:rPr lang="pl-PL" dirty="0"/>
              <a:t>Możemy wyświetlać za pomocą pętli elementy </a:t>
            </a:r>
            <a:r>
              <a:rPr lang="pl-PL" dirty="0" err="1"/>
              <a:t>krotki</a:t>
            </a:r>
            <a:r>
              <a:rPr lang="pl-PL" dirty="0"/>
              <a:t> (po indeksach) – w identycznych sposób tak jak w przypadku listy:</a:t>
            </a:r>
          </a:p>
          <a:p>
            <a:endParaRPr lang="pl-PL" dirty="0"/>
          </a:p>
          <a:p>
            <a:r>
              <a:rPr lang="en-US" dirty="0"/>
              <a:t>for a in animal:</a:t>
            </a:r>
          </a:p>
          <a:p>
            <a:r>
              <a:rPr lang="en-US" dirty="0"/>
              <a:t>    print(a)</a:t>
            </a:r>
            <a:endParaRPr lang="pl-PL"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2476791" y="6295149"/>
            <a:ext cx="4349332" cy="369332"/>
          </a:xfrm>
          <a:prstGeom prst="rect">
            <a:avLst/>
          </a:prstGeom>
          <a:noFill/>
        </p:spPr>
        <p:txBody>
          <a:bodyPr wrap="none" rtlCol="0">
            <a:spAutoFit/>
          </a:bodyPr>
          <a:lstStyle/>
          <a:p>
            <a:r>
              <a:rPr lang="pl-PL" dirty="0"/>
              <a:t>Gdzie a jest pojedynczym elementem listy </a:t>
            </a:r>
            <a:r>
              <a:rPr lang="pl-PL" dirty="0" err="1"/>
              <a:t>animal</a:t>
            </a:r>
            <a:endParaRPr lang="pl-PL" dirty="0"/>
          </a:p>
        </p:txBody>
      </p:sp>
    </p:spTree>
    <p:extLst>
      <p:ext uri="{BB962C8B-B14F-4D97-AF65-F5344CB8AC3E}">
        <p14:creationId xmlns:p14="http://schemas.microsoft.com/office/powerpoint/2010/main" val="3763146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5258389" y="1636391"/>
            <a:ext cx="5638211" cy="4791271"/>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2149678" y="2140902"/>
            <a:ext cx="6094603" cy="1477328"/>
          </a:xfrm>
          <a:prstGeom prst="rect">
            <a:avLst/>
          </a:prstGeom>
          <a:noFill/>
        </p:spPr>
        <p:txBody>
          <a:bodyPr wrap="square">
            <a:spAutoFit/>
          </a:bodyPr>
          <a:lstStyle/>
          <a:p>
            <a:r>
              <a:rPr lang="pl-PL" dirty="0"/>
              <a:t>W przypadku krotek istnieje możliwość sprawdzenia logicznego czy element znajduje się w krotce czy też nie: </a:t>
            </a:r>
          </a:p>
          <a:p>
            <a:endParaRPr lang="pl-PL" dirty="0"/>
          </a:p>
          <a:p>
            <a:r>
              <a:rPr lang="pl-PL" dirty="0" err="1"/>
              <a:t>if</a:t>
            </a:r>
            <a:r>
              <a:rPr lang="pl-PL" dirty="0"/>
              <a:t> "papuga" in </a:t>
            </a:r>
            <a:r>
              <a:rPr lang="pl-PL" dirty="0" err="1"/>
              <a:t>animal</a:t>
            </a:r>
            <a:r>
              <a:rPr lang="pl-PL" dirty="0"/>
              <a:t>:</a:t>
            </a:r>
          </a:p>
          <a:p>
            <a:r>
              <a:rPr lang="pl-PL" dirty="0"/>
              <a:t>    </a:t>
            </a:r>
            <a:r>
              <a:rPr lang="pl-PL" dirty="0" err="1"/>
              <a:t>print</a:t>
            </a:r>
            <a:r>
              <a:rPr lang="pl-PL"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2149678" y="3976620"/>
            <a:ext cx="6094603" cy="2031325"/>
          </a:xfrm>
          <a:prstGeom prst="rect">
            <a:avLst/>
          </a:prstGeom>
          <a:noFill/>
        </p:spPr>
        <p:txBody>
          <a:bodyPr wrap="square">
            <a:spAutoFit/>
          </a:bodyPr>
          <a:lstStyle/>
          <a:p>
            <a:r>
              <a:rPr lang="pl-PL" dirty="0"/>
              <a:t>W drugim przypadku można dodać blok </a:t>
            </a:r>
            <a:r>
              <a:rPr lang="pl-PL" dirty="0" err="1"/>
              <a:t>else</a:t>
            </a:r>
            <a:r>
              <a:rPr lang="pl-PL" dirty="0"/>
              <a:t>, które będzie reagował również w czasie sytuacji gdy elementu nie ma w krotce.</a:t>
            </a:r>
          </a:p>
          <a:p>
            <a:endParaRPr lang="pl-PL" dirty="0"/>
          </a:p>
          <a:p>
            <a:r>
              <a:rPr lang="pl-PL" dirty="0" err="1"/>
              <a:t>if</a:t>
            </a:r>
            <a:r>
              <a:rPr lang="pl-PL" dirty="0"/>
              <a:t> "ferrari" in </a:t>
            </a:r>
            <a:r>
              <a:rPr lang="pl-PL" dirty="0" err="1"/>
              <a:t>animal</a:t>
            </a:r>
            <a:r>
              <a:rPr lang="pl-PL" dirty="0"/>
              <a:t>:</a:t>
            </a:r>
          </a:p>
          <a:p>
            <a:r>
              <a:rPr lang="pl-PL" dirty="0"/>
              <a:t>    </a:t>
            </a:r>
            <a:r>
              <a:rPr lang="pl-PL" dirty="0" err="1"/>
              <a:t>print</a:t>
            </a:r>
            <a:r>
              <a:rPr lang="pl-PL" dirty="0"/>
              <a:t>("Nie to błąd!")</a:t>
            </a:r>
          </a:p>
          <a:p>
            <a:r>
              <a:rPr lang="pl-PL" dirty="0" err="1"/>
              <a:t>else</a:t>
            </a:r>
            <a:r>
              <a:rPr lang="pl-PL" dirty="0"/>
              <a:t>:</a:t>
            </a:r>
          </a:p>
          <a:p>
            <a:r>
              <a:rPr lang="pl-PL" dirty="0"/>
              <a:t>    </a:t>
            </a:r>
            <a:r>
              <a:rPr lang="pl-PL" dirty="0" err="1"/>
              <a:t>print</a:t>
            </a:r>
            <a:r>
              <a:rPr lang="pl-PL"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1231642" y="1926771"/>
            <a:ext cx="5531559" cy="3242388"/>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1017164" y="1461324"/>
            <a:ext cx="11088149" cy="4524315"/>
          </a:xfrm>
          <a:prstGeom prst="rect">
            <a:avLst/>
          </a:prstGeom>
          <a:noFill/>
        </p:spPr>
        <p:txBody>
          <a:bodyPr wrap="square">
            <a:spAutoFit/>
          </a:bodyPr>
          <a:lstStyle/>
          <a:p>
            <a:r>
              <a:rPr lang="pl-PL" sz="2400" dirty="0"/>
              <a:t>Słowniki są to struktury asocjacyjne czyli takie gdzie każda wartość </a:t>
            </a:r>
            <a:r>
              <a:rPr lang="pl-PL" sz="2400" dirty="0" err="1"/>
              <a:t>opiswyana</a:t>
            </a:r>
            <a:r>
              <a:rPr lang="pl-PL" sz="2400"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sz="2400" dirty="0"/>
          </a:p>
          <a:p>
            <a:r>
              <a:rPr lang="pl-PL" sz="2400" dirty="0"/>
              <a:t>Każdy z elementów słownika podzielony jest na dwie składowe:</a:t>
            </a:r>
          </a:p>
          <a:p>
            <a:endParaRPr lang="pl-PL" sz="2400" dirty="0"/>
          </a:p>
          <a:p>
            <a:pPr>
              <a:buFont typeface="Arial" panose="020B0604020202020204" pitchFamily="34" charset="0"/>
              <a:buChar char="•"/>
            </a:pPr>
            <a:r>
              <a:rPr lang="pl-PL" sz="2400" dirty="0" err="1"/>
              <a:t>key</a:t>
            </a:r>
            <a:r>
              <a:rPr lang="pl-PL" sz="2400" dirty="0"/>
              <a:t> – klucz elementu</a:t>
            </a:r>
          </a:p>
          <a:p>
            <a:pPr>
              <a:buFont typeface="Arial" panose="020B0604020202020204" pitchFamily="34" charset="0"/>
              <a:buChar char="•"/>
            </a:pPr>
            <a:r>
              <a:rPr lang="pl-PL" sz="2400" dirty="0" err="1"/>
              <a:t>value</a:t>
            </a:r>
            <a:r>
              <a:rPr lang="pl-PL" sz="2400" dirty="0"/>
              <a:t> – wartość elementu</a:t>
            </a:r>
          </a:p>
          <a:p>
            <a:pPr>
              <a:buFont typeface="Arial" panose="020B0604020202020204" pitchFamily="34" charset="0"/>
              <a:buChar char="•"/>
            </a:pPr>
            <a:endParaRPr lang="pl-PL" sz="2400" dirty="0"/>
          </a:p>
          <a:p>
            <a:r>
              <a:rPr lang="pl-PL" sz="2400"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460734" y="2065628"/>
            <a:ext cx="8857727" cy="37311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80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800" dirty="0"/>
              <a:t>Guido jest fanem serialu telewizyjnego BBC „Latający cyrk Monty Pythona”. Nazwa była inspirowana tym właśnie serialem.</a:t>
            </a:r>
          </a:p>
          <a:p>
            <a:r>
              <a:rPr lang="pl-PL" altLang="pl-PL" sz="1800" dirty="0"/>
              <a:t>Prekursorem języka Python był język ABC, który stał się API dla systemu Amoeba</a:t>
            </a:r>
          </a:p>
          <a:p>
            <a:r>
              <a:rPr lang="pl-PL" altLang="pl-PL" sz="1800" dirty="0"/>
              <a:t>Język Python w swojej konstrukcji posiada najlepsze cechy języka ABC oraz języka Modula-3</a:t>
            </a:r>
          </a:p>
          <a:p>
            <a:r>
              <a:rPr lang="pl-PL" altLang="pl-PL" sz="1800" dirty="0"/>
              <a:t>Python na swojej drodze rozwoju czerpał z wielu inspiracji łącznie z takimi językami jak C</a:t>
            </a:r>
            <a:r>
              <a:rPr lang="pl-PL" altLang="pl-PL" sz="1800"/>
              <a:t>, Perl </a:t>
            </a:r>
            <a:r>
              <a:rPr lang="pl-PL" altLang="pl-PL" sz="1800" dirty="0"/>
              <a:t>czy Java.</a:t>
            </a:r>
          </a:p>
          <a:p>
            <a:endParaRPr lang="pl-PL" altLang="pl-PL" sz="180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280887" y="192782"/>
            <a:ext cx="1672936" cy="1672936"/>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644241" y="2042044"/>
            <a:ext cx="8152003" cy="2308324"/>
          </a:xfrm>
          <a:prstGeom prst="rect">
            <a:avLst/>
          </a:prstGeom>
          <a:noFill/>
        </p:spPr>
        <p:txBody>
          <a:bodyPr wrap="square">
            <a:spAutoFit/>
          </a:bodyPr>
          <a:lstStyle/>
          <a:p>
            <a:r>
              <a:rPr lang="pl-PL" dirty="0"/>
              <a:t>Bardzo ciekawą cechą słowników w języku </a:t>
            </a:r>
            <a:r>
              <a:rPr lang="pl-PL" dirty="0" err="1"/>
              <a:t>Python</a:t>
            </a:r>
            <a:r>
              <a:rPr lang="pl-PL" dirty="0"/>
              <a:t> jest to, że tak jak w przypadku list i krotek elementy słownika posiadają swoje </a:t>
            </a:r>
            <a:r>
              <a:rPr lang="pl-PL" dirty="0" err="1"/>
              <a:t>identyfikatowy</a:t>
            </a:r>
            <a:r>
              <a:rPr lang="pl-PL" dirty="0"/>
              <a:t>, czyli swoiste indeksy nazywane kluczami. Indeks dla listy i </a:t>
            </a:r>
            <a:r>
              <a:rPr lang="pl-PL" dirty="0" err="1"/>
              <a:t>krotki</a:t>
            </a:r>
            <a:r>
              <a:rPr lang="pl-PL"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dirty="0"/>
          </a:p>
          <a:p>
            <a:r>
              <a:rPr lang="pl-PL"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713452" y="1698645"/>
            <a:ext cx="6094603" cy="1477328"/>
          </a:xfrm>
          <a:prstGeom prst="rect">
            <a:avLst/>
          </a:prstGeom>
          <a:noFill/>
        </p:spPr>
        <p:txBody>
          <a:bodyPr wrap="square">
            <a:spAutoFit/>
          </a:bodyPr>
          <a:lstStyle/>
          <a:p>
            <a:r>
              <a:rPr lang="pl-PL" dirty="0"/>
              <a:t>auto = {</a:t>
            </a:r>
          </a:p>
          <a:p>
            <a:r>
              <a:rPr lang="pl-PL" dirty="0"/>
              <a:t>    "</a:t>
            </a:r>
            <a:r>
              <a:rPr lang="pl-PL" dirty="0" err="1"/>
              <a:t>marka":"Ford</a:t>
            </a:r>
            <a:r>
              <a:rPr lang="pl-PL" dirty="0"/>
              <a:t>",</a:t>
            </a:r>
          </a:p>
          <a:p>
            <a:r>
              <a:rPr lang="pl-PL" dirty="0"/>
              <a:t>    "</a:t>
            </a:r>
            <a:r>
              <a:rPr lang="pl-PL" dirty="0" err="1"/>
              <a:t>model":"Mustang</a:t>
            </a:r>
            <a:r>
              <a:rPr lang="pl-PL" dirty="0"/>
              <a:t>",</a:t>
            </a:r>
          </a:p>
          <a:p>
            <a:r>
              <a:rPr lang="pl-PL" dirty="0"/>
              <a:t>    "rocznik":1976</a:t>
            </a:r>
          </a:p>
          <a:p>
            <a:r>
              <a:rPr lang="pl-PL"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713453" y="5083729"/>
            <a:ext cx="5282967" cy="923330"/>
          </a:xfrm>
          <a:prstGeom prst="rect">
            <a:avLst/>
          </a:prstGeom>
          <a:noFill/>
        </p:spPr>
        <p:txBody>
          <a:bodyPr wrap="square" rtlCol="0">
            <a:spAutoFit/>
          </a:bodyPr>
          <a:lstStyle/>
          <a:p>
            <a:r>
              <a:rPr lang="pl-PL" dirty="0"/>
              <a:t>Wyświetlanie elementów realizuje się za pomocą klucza:</a:t>
            </a:r>
          </a:p>
          <a:p>
            <a:endParaRPr lang="pl-PL" dirty="0"/>
          </a:p>
          <a:p>
            <a:r>
              <a:rPr lang="pl-PL" dirty="0">
                <a:solidFill>
                  <a:srgbClr val="000000"/>
                </a:solidFill>
                <a:latin typeface="Consolas" panose="020B0609020204030204" pitchFamily="49" charset="0"/>
              </a:rPr>
              <a:t>m = auto[</a:t>
            </a:r>
            <a:r>
              <a:rPr lang="pl-PL" dirty="0">
                <a:solidFill>
                  <a:srgbClr val="A31515"/>
                </a:solidFill>
                <a:latin typeface="Consolas" panose="020B0609020204030204" pitchFamily="49" charset="0"/>
              </a:rPr>
              <a:t>"model"</a:t>
            </a:r>
            <a:r>
              <a:rPr lang="pl-PL" dirty="0">
                <a:solidFill>
                  <a:srgbClr val="000000"/>
                </a:solidFill>
                <a:latin typeface="Consolas" panose="020B0609020204030204" pitchFamily="49" charset="0"/>
              </a:rPr>
              <a:t>]</a:t>
            </a:r>
            <a:endParaRPr lang="pl-PL"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713453" y="3391186"/>
            <a:ext cx="6943987" cy="1477328"/>
          </a:xfrm>
          <a:prstGeom prst="rect">
            <a:avLst/>
          </a:prstGeom>
          <a:noFill/>
        </p:spPr>
        <p:txBody>
          <a:bodyPr wrap="square" rtlCol="0">
            <a:spAutoFit/>
          </a:bodyPr>
          <a:lstStyle/>
          <a:p>
            <a:r>
              <a:rPr lang="pl-PL" dirty="0"/>
              <a:t>W powyższym przykładzie auto jest nazwą słownika. Słownik deklarujemy poprzez zadanie par </a:t>
            </a:r>
            <a:r>
              <a:rPr lang="pl-PL" dirty="0" err="1"/>
              <a:t>klucz:wartość</a:t>
            </a:r>
            <a:r>
              <a:rPr lang="pl-PL" dirty="0"/>
              <a:t>. Kluczami są w tym przypadku: marka, model i rocznik, a wartościami: Ford,Mustang,1976</a:t>
            </a:r>
          </a:p>
          <a:p>
            <a:r>
              <a:rPr lang="pl-PL"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569652" y="2498976"/>
            <a:ext cx="6094603" cy="1477328"/>
          </a:xfrm>
          <a:prstGeom prst="rect">
            <a:avLst/>
          </a:prstGeom>
          <a:noFill/>
        </p:spPr>
        <p:txBody>
          <a:bodyPr wrap="square">
            <a:spAutoFit/>
          </a:bodyPr>
          <a:lstStyle/>
          <a:p>
            <a:r>
              <a:rPr lang="fr-FR" dirty="0"/>
              <a:t>print(auto.items())</a:t>
            </a:r>
            <a:r>
              <a:rPr lang="pl-PL" dirty="0"/>
              <a:t> – w ten sposób wyświetlamy pary (</a:t>
            </a:r>
            <a:r>
              <a:rPr lang="pl-PL" dirty="0" err="1"/>
              <a:t>klucz,wartość</a:t>
            </a:r>
            <a:r>
              <a:rPr lang="pl-PL" dirty="0"/>
              <a:t>) w postaci krotek</a:t>
            </a:r>
            <a:endParaRPr lang="fr-FR" dirty="0"/>
          </a:p>
          <a:p>
            <a:endParaRPr lang="fr-FR" dirty="0"/>
          </a:p>
          <a:p>
            <a:r>
              <a:rPr lang="fr-FR" dirty="0"/>
              <a:t>print(auto.keys())</a:t>
            </a:r>
            <a:r>
              <a:rPr lang="pl-PL" dirty="0"/>
              <a:t> - w ten sposób wyświetlamy klucze w formie listy</a:t>
            </a:r>
            <a:endParaRPr lang="fr-FR" dirty="0"/>
          </a:p>
          <a:p>
            <a:r>
              <a:rPr lang="fr-FR" dirty="0"/>
              <a:t>print(auto.values())</a:t>
            </a:r>
            <a:r>
              <a:rPr lang="pl-PL"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2200013" y="4609562"/>
            <a:ext cx="6094603" cy="646331"/>
          </a:xfrm>
          <a:prstGeom prst="rect">
            <a:avLst/>
          </a:prstGeom>
          <a:noFill/>
        </p:spPr>
        <p:txBody>
          <a:bodyPr wrap="square">
            <a:spAutoFit/>
          </a:bodyPr>
          <a:lstStyle/>
          <a:p>
            <a:r>
              <a:rPr lang="en-US" dirty="0"/>
              <a:t>for </a:t>
            </a:r>
            <a:r>
              <a:rPr lang="en-US" dirty="0" err="1"/>
              <a:t>x,y</a:t>
            </a:r>
            <a:r>
              <a:rPr lang="en-US" dirty="0"/>
              <a:t> in </a:t>
            </a:r>
            <a:r>
              <a:rPr lang="en-US" dirty="0" err="1"/>
              <a:t>auto.items</a:t>
            </a:r>
            <a:r>
              <a:rPr lang="en-US" dirty="0"/>
              <a:t>():</a:t>
            </a:r>
          </a:p>
          <a:p>
            <a:r>
              <a:rPr lang="en-US" dirty="0"/>
              <a:t>    print(</a:t>
            </a:r>
            <a:r>
              <a:rPr lang="en-US" dirty="0" err="1"/>
              <a:t>x,":",y</a:t>
            </a:r>
            <a:r>
              <a:rPr lang="en-US" dirty="0"/>
              <a:t>)</a:t>
            </a:r>
            <a:endParaRPr lang="pl-PL" dirty="0"/>
          </a:p>
        </p:txBody>
      </p:sp>
    </p:spTree>
    <p:extLst>
      <p:ext uri="{BB962C8B-B14F-4D97-AF65-F5344CB8AC3E}">
        <p14:creationId xmlns:p14="http://schemas.microsoft.com/office/powerpoint/2010/main" val="2848317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558743" y="2143270"/>
            <a:ext cx="6695003" cy="4575888"/>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992000" y="1465977"/>
            <a:ext cx="9561353" cy="4154984"/>
          </a:xfrm>
          <a:prstGeom prst="rect">
            <a:avLst/>
          </a:prstGeom>
          <a:noFill/>
        </p:spPr>
        <p:txBody>
          <a:bodyPr wrap="square">
            <a:spAutoFit/>
          </a:bodyPr>
          <a:lstStyle/>
          <a:p>
            <a:r>
              <a:rPr lang="pl-PL" sz="2400" dirty="0"/>
              <a:t>Warto podkreślić kilka cech zbiorów:</a:t>
            </a:r>
          </a:p>
          <a:p>
            <a:r>
              <a:rPr lang="pl-PL" sz="2400" dirty="0"/>
              <a:t>Zbiór jest kolekcją nieuporządkowaną, czyli nie gwarantuje zachowania żadnej kolejności elementów. Nie posiada indeksów odpowiedzialnych za porządkowanie elementów</a:t>
            </a:r>
          </a:p>
          <a:p>
            <a:endParaRPr lang="pl-PL" sz="2400" dirty="0"/>
          </a:p>
          <a:p>
            <a:r>
              <a:rPr lang="pl-PL" sz="2400" dirty="0"/>
              <a:t>Zbiór gwarantuje brak duplikacji, czyli w zbiorze nigdy nie pojawią się dwa elementy o takiej samej wartości. Jeśli dopiszemy element, który istnieje to zostanie on odrzucony przez interpreter języka </a:t>
            </a:r>
            <a:r>
              <a:rPr lang="pl-PL" sz="2400" dirty="0" err="1"/>
              <a:t>Python</a:t>
            </a:r>
            <a:endParaRPr lang="pl-PL" sz="2400" dirty="0"/>
          </a:p>
          <a:p>
            <a:r>
              <a:rPr lang="pl-PL" sz="2400" dirty="0"/>
              <a:t>Zbiory posiadają wiele metod odpowiedzialnych za modyfikację, dodawanie elementów zbioru oraz usuwanie.</a:t>
            </a:r>
          </a:p>
          <a:p>
            <a:r>
              <a:rPr lang="pl-PL" sz="2400"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991998" y="5602542"/>
            <a:ext cx="7658635" cy="830997"/>
          </a:xfrm>
          <a:prstGeom prst="rect">
            <a:avLst/>
          </a:prstGeom>
          <a:noFill/>
        </p:spPr>
        <p:txBody>
          <a:bodyPr wrap="none" rtlCol="0">
            <a:spAutoFit/>
          </a:bodyPr>
          <a:lstStyle/>
          <a:p>
            <a:r>
              <a:rPr lang="pl-PL" sz="2400" b="1" dirty="0" err="1"/>
              <a:t>Frozenset</a:t>
            </a:r>
            <a:r>
              <a:rPr lang="pl-PL" sz="2400" dirty="0"/>
              <a:t>  -  zbiór  </a:t>
            </a:r>
            <a:r>
              <a:rPr lang="pl-PL" sz="2400" dirty="0" err="1"/>
              <a:t>niemutowalny</a:t>
            </a:r>
            <a:r>
              <a:rPr lang="pl-PL" sz="2400" dirty="0"/>
              <a:t>  - nie można do niego dodawać </a:t>
            </a:r>
          </a:p>
          <a:p>
            <a:r>
              <a:rPr lang="pl-PL" sz="2400"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602298" y="2505670"/>
            <a:ext cx="7365535" cy="923330"/>
          </a:xfrm>
          <a:prstGeom prst="rect">
            <a:avLst/>
          </a:prstGeom>
          <a:noFill/>
        </p:spPr>
        <p:txBody>
          <a:bodyPr wrap="square" rtlCol="0">
            <a:spAutoFit/>
          </a:bodyPr>
          <a:lstStyle/>
          <a:p>
            <a:r>
              <a:rPr lang="pl-PL"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602298" y="4624961"/>
            <a:ext cx="7315200" cy="923330"/>
          </a:xfrm>
          <a:prstGeom prst="rect">
            <a:avLst/>
          </a:prstGeom>
          <a:noFill/>
        </p:spPr>
        <p:txBody>
          <a:bodyPr wrap="square" rtlCol="0">
            <a:spAutoFit/>
          </a:bodyPr>
          <a:lstStyle/>
          <a:p>
            <a:r>
              <a:rPr lang="pl-PL" dirty="0"/>
              <a:t>Każdy zbiór podlega modyfikacjom wykonywanym na zbiorze za pomocą funkcji. Funkcje te pozwalają </a:t>
            </a:r>
            <a:r>
              <a:rPr lang="pl-PL" dirty="0" err="1"/>
              <a:t>np</a:t>
            </a:r>
            <a:r>
              <a:rPr lang="pl-PL" dirty="0"/>
              <a:t> dodawać elementy lub usuwać elementy.</a:t>
            </a:r>
          </a:p>
          <a:p>
            <a:r>
              <a:rPr lang="pl-PL"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1092665" y="1891530"/>
            <a:ext cx="6094603" cy="1754326"/>
          </a:xfrm>
          <a:prstGeom prst="rect">
            <a:avLst/>
          </a:prstGeom>
          <a:noFill/>
        </p:spPr>
        <p:txBody>
          <a:bodyPr wrap="square">
            <a:spAutoFit/>
          </a:bodyPr>
          <a:lstStyle/>
          <a:p>
            <a:r>
              <a:rPr lang="pl-PL" dirty="0"/>
              <a:t>drzewa = {"</a:t>
            </a:r>
            <a:r>
              <a:rPr lang="pl-PL" dirty="0" err="1"/>
              <a:t>buk","dąb","jesion","baobab","jabłoń</a:t>
            </a:r>
            <a:r>
              <a:rPr lang="pl-PL" dirty="0"/>
              <a:t>"}</a:t>
            </a:r>
          </a:p>
          <a:p>
            <a:r>
              <a:rPr lang="pl-PL" dirty="0" err="1"/>
              <a:t>print</a:t>
            </a:r>
            <a:r>
              <a:rPr lang="pl-PL" dirty="0"/>
              <a:t>(drzewa)</a:t>
            </a:r>
          </a:p>
          <a:p>
            <a:endParaRPr lang="pl-PL" dirty="0"/>
          </a:p>
          <a:p>
            <a:r>
              <a:rPr lang="pl-PL"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1184945" y="4148168"/>
            <a:ext cx="6094603" cy="1477328"/>
          </a:xfrm>
          <a:prstGeom prst="rect">
            <a:avLst/>
          </a:prstGeom>
          <a:noFill/>
        </p:spPr>
        <p:txBody>
          <a:bodyPr wrap="square">
            <a:spAutoFit/>
          </a:bodyPr>
          <a:lstStyle/>
          <a:p>
            <a:r>
              <a:rPr lang="pl-PL" dirty="0"/>
              <a:t>Elementy zbioru można wyświetlić za pomocą pętli, ale bez gwarancji kolejności:</a:t>
            </a:r>
          </a:p>
          <a:p>
            <a:endParaRPr lang="pl-PL" dirty="0"/>
          </a:p>
          <a:p>
            <a:r>
              <a:rPr lang="pl-PL" dirty="0"/>
              <a:t>for d in drzewa:</a:t>
            </a:r>
          </a:p>
          <a:p>
            <a:r>
              <a:rPr lang="pl-PL" dirty="0"/>
              <a:t>    </a:t>
            </a:r>
            <a:r>
              <a:rPr lang="pl-PL" dirty="0" err="1"/>
              <a:t>print</a:t>
            </a:r>
            <a:r>
              <a:rPr lang="pl-PL" dirty="0"/>
              <a:t>(d)</a:t>
            </a:r>
          </a:p>
        </p:txBody>
      </p:sp>
    </p:spTree>
    <p:extLst>
      <p:ext uri="{BB962C8B-B14F-4D97-AF65-F5344CB8AC3E}">
        <p14:creationId xmlns:p14="http://schemas.microsoft.com/office/powerpoint/2010/main" val="1077184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1134611" y="1929198"/>
            <a:ext cx="7153712" cy="3970318"/>
          </a:xfrm>
          <a:prstGeom prst="rect">
            <a:avLst/>
          </a:prstGeom>
          <a:noFill/>
        </p:spPr>
        <p:txBody>
          <a:bodyPr wrap="square">
            <a:spAutoFit/>
          </a:bodyPr>
          <a:lstStyle/>
          <a:p>
            <a:r>
              <a:rPr lang="pl-PL" dirty="0" err="1"/>
              <a:t>print</a:t>
            </a:r>
            <a:r>
              <a:rPr lang="pl-PL" dirty="0"/>
              <a:t>("osika" in drzewa) – sprawdzenie czy element zawiera się w zbiorze</a:t>
            </a:r>
          </a:p>
          <a:p>
            <a:endParaRPr lang="pl-PL" dirty="0"/>
          </a:p>
          <a:p>
            <a:r>
              <a:rPr lang="pl-PL" dirty="0" err="1"/>
              <a:t>drzewa.add</a:t>
            </a:r>
            <a:r>
              <a:rPr lang="pl-PL" dirty="0"/>
              <a:t>("osika") - dodawanie elementu do zbioru</a:t>
            </a:r>
          </a:p>
          <a:p>
            <a:endParaRPr lang="pl-PL" dirty="0"/>
          </a:p>
          <a:p>
            <a:r>
              <a:rPr lang="pl-PL" dirty="0" err="1"/>
              <a:t>drzewa.update</a:t>
            </a:r>
            <a:r>
              <a:rPr lang="pl-PL" dirty="0"/>
              <a:t>(["</a:t>
            </a:r>
            <a:r>
              <a:rPr lang="pl-PL" dirty="0" err="1"/>
              <a:t>topola","wierzba","klon</a:t>
            </a:r>
            <a:r>
              <a:rPr lang="pl-PL" dirty="0"/>
              <a:t>"]) – dodawanie do zbioru elementów zawartych w liście</a:t>
            </a:r>
          </a:p>
          <a:p>
            <a:endParaRPr lang="pl-PL" dirty="0"/>
          </a:p>
          <a:p>
            <a:r>
              <a:rPr lang="pl-PL" dirty="0" err="1"/>
              <a:t>drzewa.remove</a:t>
            </a:r>
            <a:r>
              <a:rPr lang="pl-PL" dirty="0"/>
              <a:t>("osika") – usuwanie elementu ze zbioru, w sytuacji gdy nie istnieje element interpreter wywołuje </a:t>
            </a:r>
            <a:r>
              <a:rPr lang="pl-PL" dirty="0" err="1"/>
              <a:t>runtime</a:t>
            </a:r>
            <a:r>
              <a:rPr lang="pl-PL" dirty="0"/>
              <a:t> error</a:t>
            </a:r>
          </a:p>
          <a:p>
            <a:r>
              <a:rPr lang="pl-PL" dirty="0" err="1"/>
              <a:t>drzewa.discard</a:t>
            </a:r>
            <a:r>
              <a:rPr lang="pl-PL" dirty="0"/>
              <a:t>("</a:t>
            </a:r>
            <a:r>
              <a:rPr lang="pl-PL" dirty="0" err="1"/>
              <a:t>jojoba</a:t>
            </a:r>
            <a:r>
              <a:rPr lang="pl-PL" dirty="0"/>
              <a:t>") - – usuwanie elementu ze zbioru, w sytuacji gdy nie istnieje element interpreter nie reaguje na to</a:t>
            </a:r>
          </a:p>
          <a:p>
            <a:endParaRPr lang="pl-PL" dirty="0"/>
          </a:p>
          <a:p>
            <a:r>
              <a:rPr lang="pl-PL" dirty="0"/>
              <a:t>Zbiory można łączyć za pomocą metody </a:t>
            </a:r>
            <a:r>
              <a:rPr lang="pl-PL" dirty="0" err="1"/>
              <a:t>union</a:t>
            </a:r>
            <a:endParaRPr lang="pl-PL" dirty="0"/>
          </a:p>
          <a:p>
            <a:endParaRPr lang="pl-PL" dirty="0"/>
          </a:p>
        </p:txBody>
      </p:sp>
    </p:spTree>
    <p:extLst>
      <p:ext uri="{BB962C8B-B14F-4D97-AF65-F5344CB8AC3E}">
        <p14:creationId xmlns:p14="http://schemas.microsoft.com/office/powerpoint/2010/main" val="4091247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4740373" y="2178606"/>
            <a:ext cx="5183739" cy="430744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838201" y="2266357"/>
            <a:ext cx="10707299" cy="1200329"/>
          </a:xfrm>
          <a:prstGeom prst="rect">
            <a:avLst/>
          </a:prstGeom>
          <a:noFill/>
        </p:spPr>
        <p:txBody>
          <a:bodyPr wrap="square">
            <a:spAutoFit/>
          </a:bodyPr>
          <a:lstStyle/>
          <a:p>
            <a:r>
              <a:rPr lang="pl-PL"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838201" y="4061289"/>
            <a:ext cx="9715151" cy="1200329"/>
          </a:xfrm>
          <a:prstGeom prst="rect">
            <a:avLst/>
          </a:prstGeom>
          <a:noFill/>
        </p:spPr>
        <p:txBody>
          <a:bodyPr wrap="square" rtlCol="0">
            <a:spAutoFit/>
          </a:bodyPr>
          <a:lstStyle/>
          <a:p>
            <a:r>
              <a:rPr lang="pl-PL"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dirty="0" err="1"/>
              <a:t>py</a:t>
            </a:r>
            <a:r>
              <a:rPr lang="pl-PL"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657672" y="1690689"/>
            <a:ext cx="11266851" cy="3654777"/>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581194" y="2782669"/>
            <a:ext cx="10933801" cy="646331"/>
          </a:xfrm>
          <a:prstGeom prst="rect">
            <a:avLst/>
          </a:prstGeom>
          <a:noFill/>
        </p:spPr>
        <p:txBody>
          <a:bodyPr wrap="square">
            <a:spAutoFit/>
          </a:bodyPr>
          <a:lstStyle/>
          <a:p>
            <a:r>
              <a:rPr lang="pl-PL"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581194" y="3923634"/>
            <a:ext cx="11029615" cy="1477328"/>
          </a:xfrm>
          <a:prstGeom prst="rect">
            <a:avLst/>
          </a:prstGeom>
          <a:noFill/>
        </p:spPr>
        <p:txBody>
          <a:bodyPr wrap="square">
            <a:spAutoFit/>
          </a:bodyPr>
          <a:lstStyle/>
          <a:p>
            <a:r>
              <a:rPr lang="pl-PL"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575895" y="209515"/>
            <a:ext cx="11029616" cy="988332"/>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838202" y="1445939"/>
            <a:ext cx="9178255" cy="646331"/>
          </a:xfrm>
          <a:prstGeom prst="rect">
            <a:avLst/>
          </a:prstGeom>
          <a:noFill/>
        </p:spPr>
        <p:txBody>
          <a:bodyPr wrap="square">
            <a:spAutoFit/>
          </a:bodyPr>
          <a:lstStyle/>
          <a:p>
            <a:r>
              <a:rPr lang="pl-PL" dirty="0"/>
              <a:t>Funkcja to fragment kodu źródłowego opisanego przez instrukcję def (</a:t>
            </a:r>
            <a:r>
              <a:rPr lang="pl-PL" dirty="0" err="1"/>
              <a:t>definition</a:t>
            </a:r>
            <a:r>
              <a:rPr lang="pl-PL"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440111" y="2526753"/>
            <a:ext cx="5209563" cy="646331"/>
          </a:xfrm>
          <a:prstGeom prst="rect">
            <a:avLst/>
          </a:prstGeom>
          <a:noFill/>
        </p:spPr>
        <p:txBody>
          <a:bodyPr wrap="square" rtlCol="0">
            <a:spAutoFit/>
          </a:bodyPr>
          <a:lstStyle/>
          <a:p>
            <a:r>
              <a:rPr lang="pl-PL" dirty="0"/>
              <a:t>def nazwa(ewentualne parametry):</a:t>
            </a:r>
          </a:p>
          <a:p>
            <a:r>
              <a:rPr lang="pl-PL"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838202" y="3607564"/>
            <a:ext cx="9178255" cy="1200329"/>
          </a:xfrm>
          <a:prstGeom prst="rect">
            <a:avLst/>
          </a:prstGeom>
          <a:noFill/>
        </p:spPr>
        <p:txBody>
          <a:bodyPr wrap="square">
            <a:spAutoFit/>
          </a:bodyPr>
          <a:lstStyle/>
          <a:p>
            <a:r>
              <a:rPr lang="pl-PL"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15.11.2025</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746621" y="2246933"/>
            <a:ext cx="3605169" cy="774186"/>
          </a:xfrm>
          <a:prstGeom prst="rect">
            <a:avLst/>
          </a:prstGeom>
          <a:noFill/>
        </p:spPr>
        <p:txBody>
          <a:bodyPr wrap="square">
            <a:spAutoFit/>
          </a:bodyPr>
          <a:lstStyle/>
          <a:p>
            <a:pPr>
              <a:lnSpc>
                <a:spcPct val="107000"/>
              </a:lnSpc>
              <a:spcAft>
                <a:spcPts val="800"/>
              </a:spcAft>
            </a:pP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4875855" y="1858517"/>
            <a:ext cx="6094603" cy="774186"/>
          </a:xfrm>
          <a:prstGeom prst="rect">
            <a:avLst/>
          </a:prstGeom>
          <a:noFill/>
        </p:spPr>
        <p:txBody>
          <a:bodyPr wrap="square">
            <a:spAutoFit/>
          </a:bodyPr>
          <a:lstStyle/>
          <a:p>
            <a:pPr>
              <a:lnSpc>
                <a:spcPct val="107000"/>
              </a:lnSpc>
              <a:spcAft>
                <a:spcPts val="800"/>
              </a:spcAft>
            </a:pP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7804607" y="3829588"/>
            <a:ext cx="2447488" cy="923330"/>
          </a:xfrm>
          <a:prstGeom prst="rect">
            <a:avLst/>
          </a:prstGeom>
          <a:noFill/>
        </p:spPr>
        <p:txBody>
          <a:bodyPr wrap="square">
            <a:spAutoFit/>
          </a:bodyPr>
          <a:lstStyle/>
          <a:p>
            <a:r>
              <a:rPr lang="pl-PL" dirty="0"/>
              <a:t>x = lambda a:a+10;</a:t>
            </a:r>
          </a:p>
          <a:p>
            <a:r>
              <a:rPr lang="pl-PL" dirty="0" err="1"/>
              <a:t>print</a:t>
            </a:r>
            <a:r>
              <a:rPr lang="pl-PL" dirty="0"/>
              <a:t>(x(5))</a:t>
            </a:r>
          </a:p>
          <a:p>
            <a:r>
              <a:rPr lang="pl-PL" dirty="0" err="1"/>
              <a:t>print</a:t>
            </a:r>
            <a:r>
              <a:rPr lang="pl-PL"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1084277" y="3829589"/>
            <a:ext cx="6094603" cy="1971052"/>
          </a:xfrm>
          <a:prstGeom prst="rect">
            <a:avLst/>
          </a:prstGeom>
          <a:noFill/>
        </p:spPr>
        <p:txBody>
          <a:bodyPr wrap="square">
            <a:spAutoFit/>
          </a:bodyPr>
          <a:lstStyle/>
          <a:p>
            <a:pPr>
              <a:lnSpc>
                <a:spcPct val="107000"/>
              </a:lnSpc>
              <a:spcAft>
                <a:spcPts val="800"/>
              </a:spcAft>
            </a:pP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746621" y="3474062"/>
            <a:ext cx="6432260" cy="2594327"/>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3" name="Prostokąt 12">
            <a:extLst>
              <a:ext uri="{FF2B5EF4-FFF2-40B4-BE49-F238E27FC236}">
                <a16:creationId xmlns:a16="http://schemas.microsoft.com/office/drawing/2014/main" id="{9EC8DA28-24E6-4D63-B97F-F522C7A28357}"/>
              </a:ext>
            </a:extLst>
          </p:cNvPr>
          <p:cNvSpPr/>
          <p:nvPr/>
        </p:nvSpPr>
        <p:spPr>
          <a:xfrm>
            <a:off x="7709484" y="3429000"/>
            <a:ext cx="2542611" cy="185225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6" name="Prostokąt 15">
            <a:extLst>
              <a:ext uri="{FF2B5EF4-FFF2-40B4-BE49-F238E27FC236}">
                <a16:creationId xmlns:a16="http://schemas.microsoft.com/office/drawing/2014/main" id="{79220305-1FE3-40E2-B01C-EA1F531AD5BC}"/>
              </a:ext>
            </a:extLst>
          </p:cNvPr>
          <p:cNvSpPr/>
          <p:nvPr/>
        </p:nvSpPr>
        <p:spPr>
          <a:xfrm>
            <a:off x="4662183" y="1379995"/>
            <a:ext cx="6094603" cy="185225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7" name="Prostokąt 16">
            <a:extLst>
              <a:ext uri="{FF2B5EF4-FFF2-40B4-BE49-F238E27FC236}">
                <a16:creationId xmlns:a16="http://schemas.microsoft.com/office/drawing/2014/main" id="{0301F224-1F38-4F6D-A32E-482DF46B7845}"/>
              </a:ext>
            </a:extLst>
          </p:cNvPr>
          <p:cNvSpPr/>
          <p:nvPr/>
        </p:nvSpPr>
        <p:spPr>
          <a:xfrm>
            <a:off x="575896" y="2001707"/>
            <a:ext cx="3023265" cy="126463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887498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a:xfrm>
            <a:off x="609599" y="157008"/>
            <a:ext cx="11397673" cy="912147"/>
          </a:xfrm>
        </p:spPr>
        <p:txBody>
          <a:bodyPr/>
          <a:lstStyle/>
          <a:p>
            <a:r>
              <a:rPr lang="pl-PL" dirty="0"/>
              <a:t>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15.11.2025</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1008776" y="1901977"/>
            <a:ext cx="5190688" cy="3970318"/>
          </a:xfrm>
          <a:prstGeom prst="rect">
            <a:avLst/>
          </a:prstGeom>
          <a:noFill/>
        </p:spPr>
        <p:txBody>
          <a:bodyPr wrap="square">
            <a:spAutoFit/>
          </a:bodyPr>
          <a:lstStyle/>
          <a:p>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"418"</a:t>
            </a:r>
            <a:endParaRPr lang="pl-PL" dirty="0">
              <a:solidFill>
                <a:srgbClr val="000000"/>
              </a:solidFill>
              <a:latin typeface="Consolas" panose="020B0609020204030204" pitchFamily="49" charset="0"/>
            </a:endParaRPr>
          </a:p>
          <a:p>
            <a:endParaRPr lang="pl-PL" dirty="0">
              <a:solidFill>
                <a:srgbClr val="000000"/>
              </a:solidFill>
              <a:latin typeface="Consolas" panose="020B0609020204030204" pitchFamily="49" charset="0"/>
            </a:endParaRPr>
          </a:p>
          <a:p>
            <a:r>
              <a:rPr lang="pl-PL" dirty="0" err="1">
                <a:solidFill>
                  <a:srgbClr val="000000"/>
                </a:solidFill>
                <a:latin typeface="Consolas" panose="020B0609020204030204" pitchFamily="49" charset="0"/>
              </a:rPr>
              <a:t>match</a:t>
            </a:r>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case</a:t>
            </a:r>
            <a:r>
              <a:rPr lang="pl-PL" dirty="0">
                <a:solidFill>
                  <a:srgbClr val="000000"/>
                </a:solidFill>
                <a:latin typeface="Consolas" panose="020B0609020204030204" pitchFamily="49" charset="0"/>
              </a:rPr>
              <a:t> </a:t>
            </a:r>
            <a:r>
              <a:rPr lang="pl-PL" dirty="0">
                <a:solidFill>
                  <a:srgbClr val="A31515"/>
                </a:solidFill>
                <a:latin typeface="Consolas" panose="020B0609020204030204" pitchFamily="49" charset="0"/>
              </a:rPr>
              <a:t>"200"</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"OK"</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do_something_good</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case</a:t>
            </a:r>
            <a:r>
              <a:rPr lang="pl-PL" dirty="0">
                <a:solidFill>
                  <a:srgbClr val="000000"/>
                </a:solidFill>
                <a:latin typeface="Consolas" panose="020B0609020204030204" pitchFamily="49" charset="0"/>
              </a:rPr>
              <a:t> </a:t>
            </a:r>
            <a:r>
              <a:rPr lang="pl-PL" dirty="0">
                <a:solidFill>
                  <a:srgbClr val="A31515"/>
                </a:solidFill>
                <a:latin typeface="Consolas" panose="020B0609020204030204" pitchFamily="49" charset="0"/>
              </a:rPr>
              <a:t>"404"</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"Not </a:t>
            </a:r>
            <a:r>
              <a:rPr lang="pl-PL" dirty="0" err="1">
                <a:solidFill>
                  <a:srgbClr val="A31515"/>
                </a:solidFill>
                <a:latin typeface="Consolas" panose="020B0609020204030204" pitchFamily="49" charset="0"/>
              </a:rPr>
              <a:t>Found</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do_something_bad</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case</a:t>
            </a:r>
            <a:r>
              <a:rPr lang="pl-PL" dirty="0">
                <a:solidFill>
                  <a:srgbClr val="000000"/>
                </a:solidFill>
                <a:latin typeface="Consolas" panose="020B0609020204030204" pitchFamily="49" charset="0"/>
              </a:rPr>
              <a:t> </a:t>
            </a:r>
            <a:r>
              <a:rPr lang="pl-PL" dirty="0">
                <a:solidFill>
                  <a:srgbClr val="A31515"/>
                </a:solidFill>
                <a:latin typeface="Consolas" panose="020B0609020204030204" pitchFamily="49" charset="0"/>
              </a:rPr>
              <a:t>"418"</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a:t>
            </a:r>
            <a:r>
              <a:rPr lang="pl-PL" dirty="0" err="1">
                <a:solidFill>
                  <a:srgbClr val="A31515"/>
                </a:solidFill>
                <a:latin typeface="Consolas" panose="020B0609020204030204" pitchFamily="49" charset="0"/>
              </a:rPr>
              <a:t>I'm</a:t>
            </a:r>
            <a:r>
              <a:rPr lang="pl-PL" dirty="0">
                <a:solidFill>
                  <a:srgbClr val="A31515"/>
                </a:solidFill>
                <a:latin typeface="Consolas" panose="020B0609020204030204" pitchFamily="49" charset="0"/>
              </a:rPr>
              <a:t> a </a:t>
            </a:r>
            <a:r>
              <a:rPr lang="pl-PL" dirty="0" err="1">
                <a:solidFill>
                  <a:srgbClr val="A31515"/>
                </a:solidFill>
                <a:latin typeface="Consolas" panose="020B0609020204030204" pitchFamily="49" charset="0"/>
              </a:rPr>
              <a:t>teapot</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make_coffee</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case</a:t>
            </a:r>
            <a:r>
              <a:rPr lang="pl-PL" dirty="0">
                <a:solidFill>
                  <a:srgbClr val="000000"/>
                </a:solidFill>
                <a:latin typeface="Consolas" panose="020B0609020204030204" pitchFamily="49" charset="0"/>
              </a:rPr>
              <a:t> _:</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a:t>
            </a:r>
            <a:r>
              <a:rPr lang="pl-PL" dirty="0" err="1">
                <a:solidFill>
                  <a:srgbClr val="A31515"/>
                </a:solidFill>
                <a:latin typeface="Consolas" panose="020B0609020204030204" pitchFamily="49" charset="0"/>
              </a:rPr>
              <a:t>Code</a:t>
            </a:r>
            <a:r>
              <a:rPr lang="pl-PL" dirty="0">
                <a:solidFill>
                  <a:srgbClr val="A31515"/>
                </a:solidFill>
                <a:latin typeface="Consolas" panose="020B0609020204030204" pitchFamily="49" charset="0"/>
              </a:rPr>
              <a:t> not </a:t>
            </a:r>
            <a:r>
              <a:rPr lang="pl-PL" dirty="0" err="1">
                <a:solidFill>
                  <a:srgbClr val="A31515"/>
                </a:solidFill>
                <a:latin typeface="Consolas" panose="020B0609020204030204" pitchFamily="49" charset="0"/>
              </a:rPr>
              <a:t>found</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endParaRPr lang="pl-PL"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6822347" y="1849371"/>
            <a:ext cx="4158843" cy="3416320"/>
          </a:xfrm>
          <a:prstGeom prst="rect">
            <a:avLst/>
          </a:prstGeom>
          <a:noFill/>
        </p:spPr>
        <p:txBody>
          <a:bodyPr wrap="square">
            <a:spAutoFit/>
          </a:bodyPr>
          <a:lstStyle/>
          <a:p>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"418"</a:t>
            </a:r>
            <a:endParaRPr lang="pl-PL" dirty="0">
              <a:solidFill>
                <a:srgbClr val="000000"/>
              </a:solidFill>
              <a:latin typeface="Consolas" panose="020B0609020204030204" pitchFamily="49" charset="0"/>
            </a:endParaRPr>
          </a:p>
          <a:p>
            <a:r>
              <a:rPr lang="pl-PL" dirty="0" err="1">
                <a:solidFill>
                  <a:srgbClr val="0000FF"/>
                </a:solidFill>
                <a:latin typeface="Consolas" panose="020B0609020204030204" pitchFamily="49" charset="0"/>
              </a:rPr>
              <a:t>if</a:t>
            </a:r>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„200"</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"OK"</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do_something_good</a:t>
            </a:r>
            <a:r>
              <a:rPr lang="pl-PL" dirty="0">
                <a:solidFill>
                  <a:srgbClr val="000000"/>
                </a:solidFill>
                <a:latin typeface="Consolas" panose="020B0609020204030204" pitchFamily="49" charset="0"/>
              </a:rPr>
              <a:t>()</a:t>
            </a:r>
          </a:p>
          <a:p>
            <a:r>
              <a:rPr lang="pl-PL" dirty="0" err="1">
                <a:solidFill>
                  <a:srgbClr val="0000FF"/>
                </a:solidFill>
                <a:latin typeface="Consolas" panose="020B0609020204030204" pitchFamily="49" charset="0"/>
              </a:rPr>
              <a:t>elif</a:t>
            </a:r>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"404"</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"Not </a:t>
            </a:r>
            <a:r>
              <a:rPr lang="pl-PL" dirty="0" err="1">
                <a:solidFill>
                  <a:srgbClr val="A31515"/>
                </a:solidFill>
                <a:latin typeface="Consolas" panose="020B0609020204030204" pitchFamily="49" charset="0"/>
              </a:rPr>
              <a:t>Found</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do_something_bad</a:t>
            </a:r>
            <a:r>
              <a:rPr lang="pl-PL" dirty="0">
                <a:solidFill>
                  <a:srgbClr val="000000"/>
                </a:solidFill>
                <a:latin typeface="Consolas" panose="020B0609020204030204" pitchFamily="49" charset="0"/>
              </a:rPr>
              <a:t>()</a:t>
            </a:r>
          </a:p>
          <a:p>
            <a:r>
              <a:rPr lang="pl-PL" dirty="0" err="1">
                <a:solidFill>
                  <a:srgbClr val="0000FF"/>
                </a:solidFill>
                <a:latin typeface="Consolas" panose="020B0609020204030204" pitchFamily="49" charset="0"/>
              </a:rPr>
              <a:t>elif</a:t>
            </a:r>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"418"</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a:t>
            </a:r>
            <a:r>
              <a:rPr lang="pl-PL" dirty="0" err="1">
                <a:solidFill>
                  <a:srgbClr val="A31515"/>
                </a:solidFill>
                <a:latin typeface="Consolas" panose="020B0609020204030204" pitchFamily="49" charset="0"/>
              </a:rPr>
              <a:t>I'm</a:t>
            </a:r>
            <a:r>
              <a:rPr lang="pl-PL" dirty="0">
                <a:solidFill>
                  <a:srgbClr val="A31515"/>
                </a:solidFill>
                <a:latin typeface="Consolas" panose="020B0609020204030204" pitchFamily="49" charset="0"/>
              </a:rPr>
              <a:t> a </a:t>
            </a:r>
            <a:r>
              <a:rPr lang="pl-PL" dirty="0" err="1">
                <a:solidFill>
                  <a:srgbClr val="A31515"/>
                </a:solidFill>
                <a:latin typeface="Consolas" panose="020B0609020204030204" pitchFamily="49" charset="0"/>
              </a:rPr>
              <a:t>teapot</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make_coffee</a:t>
            </a:r>
            <a:r>
              <a:rPr lang="pl-PL" dirty="0">
                <a:solidFill>
                  <a:srgbClr val="000000"/>
                </a:solidFill>
                <a:latin typeface="Consolas" panose="020B0609020204030204" pitchFamily="49" charset="0"/>
              </a:rPr>
              <a:t>()</a:t>
            </a:r>
          </a:p>
          <a:p>
            <a:r>
              <a:rPr lang="pl-PL" dirty="0" err="1">
                <a:solidFill>
                  <a:srgbClr val="0000FF"/>
                </a:solidFill>
                <a:latin typeface="Consolas" panose="020B0609020204030204" pitchFamily="49" charset="0"/>
              </a:rPr>
              <a:t>else</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a:t>
            </a:r>
            <a:r>
              <a:rPr lang="pl-PL" dirty="0" err="1">
                <a:solidFill>
                  <a:srgbClr val="A31515"/>
                </a:solidFill>
                <a:latin typeface="Consolas" panose="020B0609020204030204" pitchFamily="49" charset="0"/>
              </a:rPr>
              <a:t>Code</a:t>
            </a:r>
            <a:r>
              <a:rPr lang="pl-PL" dirty="0">
                <a:solidFill>
                  <a:srgbClr val="A31515"/>
                </a:solidFill>
                <a:latin typeface="Consolas" panose="020B0609020204030204" pitchFamily="49" charset="0"/>
              </a:rPr>
              <a:t> not </a:t>
            </a:r>
            <a:r>
              <a:rPr lang="pl-PL" dirty="0" err="1">
                <a:solidFill>
                  <a:srgbClr val="A31515"/>
                </a:solidFill>
                <a:latin typeface="Consolas" panose="020B0609020204030204" pitchFamily="49" charset="0"/>
              </a:rPr>
              <a:t>found</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endParaRPr lang="pl-PL" dirty="0"/>
          </a:p>
        </p:txBody>
      </p:sp>
      <p:sp>
        <p:nvSpPr>
          <p:cNvPr id="10" name="Prostokąt 9">
            <a:extLst>
              <a:ext uri="{FF2B5EF4-FFF2-40B4-BE49-F238E27FC236}">
                <a16:creationId xmlns:a16="http://schemas.microsoft.com/office/drawing/2014/main" id="{3D77F1FD-AFD0-4970-BD78-FC5AE077337D}"/>
              </a:ext>
            </a:extLst>
          </p:cNvPr>
          <p:cNvSpPr/>
          <p:nvPr/>
        </p:nvSpPr>
        <p:spPr>
          <a:xfrm>
            <a:off x="6526635" y="2465632"/>
            <a:ext cx="4454555" cy="3637791"/>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1" name="Prostokąt 10">
            <a:extLst>
              <a:ext uri="{FF2B5EF4-FFF2-40B4-BE49-F238E27FC236}">
                <a16:creationId xmlns:a16="http://schemas.microsoft.com/office/drawing/2014/main" id="{E74908A4-F3F4-4B80-A3A3-83C0B2995679}"/>
              </a:ext>
            </a:extLst>
          </p:cNvPr>
          <p:cNvSpPr/>
          <p:nvPr/>
        </p:nvSpPr>
        <p:spPr>
          <a:xfrm>
            <a:off x="830083" y="2259619"/>
            <a:ext cx="4798339" cy="4491415"/>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1008776" y="1538490"/>
            <a:ext cx="1186863" cy="369332"/>
          </a:xfrm>
          <a:prstGeom prst="rect">
            <a:avLst/>
          </a:prstGeom>
          <a:noFill/>
        </p:spPr>
        <p:txBody>
          <a:bodyPr wrap="none" rtlCol="0">
            <a:spAutoFit/>
          </a:bodyPr>
          <a:lstStyle/>
          <a:p>
            <a:r>
              <a:rPr lang="pl-PL" dirty="0" err="1"/>
              <a:t>Python</a:t>
            </a:r>
            <a:r>
              <a:rPr lang="pl-PL"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6526635" y="1475738"/>
            <a:ext cx="1061829" cy="369332"/>
          </a:xfrm>
          <a:prstGeom prst="rect">
            <a:avLst/>
          </a:prstGeom>
          <a:noFill/>
        </p:spPr>
        <p:txBody>
          <a:bodyPr wrap="none" rtlCol="0">
            <a:spAutoFit/>
          </a:bodyPr>
          <a:lstStyle/>
          <a:p>
            <a:r>
              <a:rPr lang="pl-PL" dirty="0" err="1"/>
              <a:t>Python</a:t>
            </a:r>
            <a:r>
              <a:rPr lang="pl-PL" dirty="0"/>
              <a:t> 3.x</a:t>
            </a:r>
          </a:p>
        </p:txBody>
      </p:sp>
    </p:spTree>
    <p:extLst>
      <p:ext uri="{BB962C8B-B14F-4D97-AF65-F5344CB8AC3E}">
        <p14:creationId xmlns:p14="http://schemas.microsoft.com/office/powerpoint/2010/main" val="647854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1066802" y="1613965"/>
            <a:ext cx="11125199" cy="1033463"/>
          </a:xfrm>
          <a:prstGeom prst="rect">
            <a:avLst/>
          </a:prstGeom>
        </p:spPr>
        <p:txBody>
          <a:bodyPr vert="horz" wrap="square" lIns="121920" tIns="60960" rIns="121920" bIns="60960" rtlCol="0">
            <a:noAutofit/>
          </a:bodyPr>
          <a:lstStyle/>
          <a:p>
            <a:r>
              <a:rPr lang="pl-PL" sz="4267"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015" y="2690353"/>
            <a:ext cx="4041564" cy="3040443"/>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15.11.2025</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1065403" y="2553935"/>
            <a:ext cx="9622172" cy="1938992"/>
          </a:xfrm>
          <a:prstGeom prst="rect">
            <a:avLst/>
          </a:prstGeom>
          <a:noFill/>
        </p:spPr>
        <p:txBody>
          <a:bodyPr wrap="square">
            <a:spAutoFit/>
          </a:bodyPr>
          <a:lstStyle/>
          <a:p>
            <a:r>
              <a:rPr lang="pl-PL" sz="2400" b="1" dirty="0"/>
              <a:t>Programowanie obiektowe </a:t>
            </a:r>
            <a:r>
              <a:rPr lang="pl-PL" sz="2400" dirty="0"/>
              <a:t>– paradygmat programowania, w którym programy definiuje się za pomocą obiektów – elementów łączących stan i zachowanie. </a:t>
            </a:r>
          </a:p>
          <a:p>
            <a:endParaRPr lang="pl-PL" sz="2400" dirty="0"/>
          </a:p>
          <a:p>
            <a:r>
              <a:rPr lang="pl-PL" sz="2400"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obiektowe</a:t>
            </a:r>
          </a:p>
        </p:txBody>
      </p:sp>
      <p:sp>
        <p:nvSpPr>
          <p:cNvPr id="4" name="Prostokąt 3"/>
          <p:cNvSpPr/>
          <p:nvPr/>
        </p:nvSpPr>
        <p:spPr>
          <a:xfrm>
            <a:off x="861693" y="1429339"/>
            <a:ext cx="10308199" cy="3416320"/>
          </a:xfrm>
          <a:prstGeom prst="rect">
            <a:avLst/>
          </a:prstGeom>
        </p:spPr>
        <p:txBody>
          <a:bodyPr wrap="square">
            <a:spAutoFit/>
          </a:bodyPr>
          <a:lstStyle/>
          <a:p>
            <a:r>
              <a:rPr lang="pl-PL" sz="2400" b="1" dirty="0"/>
              <a:t>Abstrakcja</a:t>
            </a:r>
            <a:r>
              <a:rPr lang="pl-PL" sz="2400"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sz="2400" dirty="0"/>
          </a:p>
          <a:p>
            <a:r>
              <a:rPr lang="pl-PL" sz="2400" b="1" dirty="0"/>
              <a:t>Hermetyzacja(separacja):</a:t>
            </a:r>
            <a:r>
              <a:rPr lang="pl-PL" sz="2400"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a:t>
            </a:r>
            <a:r>
              <a:rPr lang="pl-PL" dirty="0" err="1"/>
              <a:t>obiektowE</a:t>
            </a:r>
            <a:endParaRPr lang="pl-PL" dirty="0"/>
          </a:p>
        </p:txBody>
      </p:sp>
      <p:sp>
        <p:nvSpPr>
          <p:cNvPr id="4" name="Prostokąt 3"/>
          <p:cNvSpPr/>
          <p:nvPr/>
        </p:nvSpPr>
        <p:spPr>
          <a:xfrm>
            <a:off x="165004" y="1705451"/>
            <a:ext cx="11513648" cy="3046988"/>
          </a:xfrm>
          <a:prstGeom prst="rect">
            <a:avLst/>
          </a:prstGeom>
        </p:spPr>
        <p:txBody>
          <a:bodyPr wrap="square">
            <a:spAutoFit/>
          </a:bodyPr>
          <a:lstStyle/>
          <a:p>
            <a:r>
              <a:rPr lang="pl-PL" sz="2400" b="1" dirty="0"/>
              <a:t>Dziedziczenie(kompozycja):</a:t>
            </a:r>
            <a:r>
              <a:rPr lang="pl-PL" sz="2400"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sz="2400" dirty="0"/>
          </a:p>
          <a:p>
            <a:r>
              <a:rPr lang="pl-PL" sz="2400" b="1" dirty="0"/>
              <a:t>Polimorfizm(wielopostaciowość): </a:t>
            </a:r>
            <a:r>
              <a:rPr lang="pl-PL" sz="2400"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6E2214B-0423-4A23-B80A-BD14D1341569}"/>
              </a:ext>
            </a:extLst>
          </p:cNvPr>
          <p:cNvSpPr>
            <a:spLocks noGrp="1"/>
          </p:cNvSpPr>
          <p:nvPr>
            <p:ph type="title"/>
          </p:nvPr>
        </p:nvSpPr>
        <p:spPr/>
        <p:txBody>
          <a:bodyPr/>
          <a:lstStyle/>
          <a:p>
            <a:r>
              <a:rPr lang="pl-PL" dirty="0"/>
              <a:t>Typowanie – elementy złożone</a:t>
            </a:r>
          </a:p>
        </p:txBody>
      </p:sp>
      <p:sp>
        <p:nvSpPr>
          <p:cNvPr id="4" name="pole tekstowe 3">
            <a:extLst>
              <a:ext uri="{FF2B5EF4-FFF2-40B4-BE49-F238E27FC236}">
                <a16:creationId xmlns:a16="http://schemas.microsoft.com/office/drawing/2014/main" id="{87799783-4A1E-44B0-8D71-40DAA4B6F9C0}"/>
              </a:ext>
            </a:extLst>
          </p:cNvPr>
          <p:cNvSpPr txBox="1"/>
          <p:nvPr/>
        </p:nvSpPr>
        <p:spPr>
          <a:xfrm>
            <a:off x="1560352" y="2332139"/>
            <a:ext cx="3615655" cy="707886"/>
          </a:xfrm>
          <a:prstGeom prst="rect">
            <a:avLst/>
          </a:prstGeom>
          <a:noFill/>
        </p:spPr>
        <p:txBody>
          <a:bodyPr wrap="square" rtlCol="0">
            <a:spAutoFit/>
          </a:bodyPr>
          <a:lstStyle/>
          <a:p>
            <a:pPr marL="285750" indent="-285750">
              <a:buFont typeface="Arial" panose="020B0604020202020204" pitchFamily="34" charset="0"/>
              <a:buChar char="•"/>
            </a:pPr>
            <a:r>
              <a:rPr lang="pl-PL" sz="2000" dirty="0"/>
              <a:t>Typowanie dynamiczne</a:t>
            </a:r>
          </a:p>
          <a:p>
            <a:pPr marL="285750" indent="-285750">
              <a:buFont typeface="Arial" panose="020B0604020202020204" pitchFamily="34" charset="0"/>
              <a:buChar char="•"/>
            </a:pPr>
            <a:r>
              <a:rPr lang="pl-PL" sz="2000" dirty="0"/>
              <a:t>Typowanie statyczne</a:t>
            </a:r>
          </a:p>
        </p:txBody>
      </p:sp>
      <p:sp>
        <p:nvSpPr>
          <p:cNvPr id="5" name="pole tekstowe 4">
            <a:extLst>
              <a:ext uri="{FF2B5EF4-FFF2-40B4-BE49-F238E27FC236}">
                <a16:creationId xmlns:a16="http://schemas.microsoft.com/office/drawing/2014/main" id="{617CFB42-242B-4F12-BAD4-31DA2E860B6C}"/>
              </a:ext>
            </a:extLst>
          </p:cNvPr>
          <p:cNvSpPr txBox="1"/>
          <p:nvPr/>
        </p:nvSpPr>
        <p:spPr>
          <a:xfrm>
            <a:off x="2877424" y="3244334"/>
            <a:ext cx="1978555" cy="369332"/>
          </a:xfrm>
          <a:prstGeom prst="rect">
            <a:avLst/>
          </a:prstGeom>
          <a:noFill/>
        </p:spPr>
        <p:txBody>
          <a:bodyPr wrap="none" rtlCol="0">
            <a:spAutoFit/>
          </a:bodyPr>
          <a:lstStyle/>
          <a:p>
            <a:r>
              <a:rPr lang="pl-PL" dirty="0"/>
              <a:t>TYPE ANNOTATION</a:t>
            </a:r>
          </a:p>
        </p:txBody>
      </p:sp>
      <p:sp>
        <p:nvSpPr>
          <p:cNvPr id="7" name="pole tekstowe 6">
            <a:extLst>
              <a:ext uri="{FF2B5EF4-FFF2-40B4-BE49-F238E27FC236}">
                <a16:creationId xmlns:a16="http://schemas.microsoft.com/office/drawing/2014/main" id="{818DBC9D-9FA1-414A-82FF-D595182675B7}"/>
              </a:ext>
            </a:extLst>
          </p:cNvPr>
          <p:cNvSpPr txBox="1"/>
          <p:nvPr/>
        </p:nvSpPr>
        <p:spPr>
          <a:xfrm>
            <a:off x="5981049" y="2332139"/>
            <a:ext cx="6094602" cy="2768963"/>
          </a:xfrm>
          <a:prstGeom prst="rect">
            <a:avLst/>
          </a:prstGeom>
          <a:noFill/>
        </p:spPr>
        <p:txBody>
          <a:bodyPr wrap="square">
            <a:spAutoFit/>
          </a:bodyPr>
          <a:lstStyle/>
          <a:p>
            <a:pPr>
              <a:lnSpc>
                <a:spcPct val="107000"/>
              </a:lnSpc>
              <a:spcAft>
                <a:spcPts val="800"/>
              </a:spcAft>
            </a:pPr>
            <a:r>
              <a:rPr lang="pl-PL"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TClassAnn</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object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__</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init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name</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str</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pl-PL"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None</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.name =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name</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showNameUppercase</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str</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return</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.name.upper</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8572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69A22F9-6040-4645-821F-3E81C91A2C84}"/>
              </a:ext>
            </a:extLst>
          </p:cNvPr>
          <p:cNvSpPr>
            <a:spLocks noGrp="1"/>
          </p:cNvSpPr>
          <p:nvPr>
            <p:ph type="title"/>
          </p:nvPr>
        </p:nvSpPr>
        <p:spPr/>
        <p:txBody>
          <a:bodyPr/>
          <a:lstStyle/>
          <a:p>
            <a:r>
              <a:rPr lang="pl-PL" dirty="0"/>
              <a:t>Obiektowość w języku </a:t>
            </a:r>
            <a:r>
              <a:rPr lang="pl-PL" dirty="0" err="1"/>
              <a:t>python</a:t>
            </a:r>
            <a:endParaRPr lang="pl-PL" dirty="0"/>
          </a:p>
        </p:txBody>
      </p:sp>
      <p:sp>
        <p:nvSpPr>
          <p:cNvPr id="3" name="Symbol zastępczy daty 2">
            <a:extLst>
              <a:ext uri="{FF2B5EF4-FFF2-40B4-BE49-F238E27FC236}">
                <a16:creationId xmlns:a16="http://schemas.microsoft.com/office/drawing/2014/main" id="{E38429DB-8AC8-4558-9056-F7FF1E827411}"/>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4" name="pole tekstowe 3">
            <a:extLst>
              <a:ext uri="{FF2B5EF4-FFF2-40B4-BE49-F238E27FC236}">
                <a16:creationId xmlns:a16="http://schemas.microsoft.com/office/drawing/2014/main" id="{63ADBD2E-D4E7-4E1F-BC28-98340BD0E4C2}"/>
              </a:ext>
            </a:extLst>
          </p:cNvPr>
          <p:cNvSpPr txBox="1"/>
          <p:nvPr/>
        </p:nvSpPr>
        <p:spPr>
          <a:xfrm>
            <a:off x="1879134" y="2575420"/>
            <a:ext cx="6674776" cy="830997"/>
          </a:xfrm>
          <a:prstGeom prst="rect">
            <a:avLst/>
          </a:prstGeom>
          <a:noFill/>
        </p:spPr>
        <p:txBody>
          <a:bodyPr wrap="none" rtlCol="0">
            <a:spAutoFit/>
          </a:bodyPr>
          <a:lstStyle/>
          <a:p>
            <a:pPr marL="285750" indent="-285750">
              <a:buFont typeface="Arial" panose="020B0604020202020204" pitchFamily="34" charset="0"/>
              <a:buChar char="•"/>
            </a:pPr>
            <a:r>
              <a:rPr lang="pl-PL" sz="2400" dirty="0"/>
              <a:t>Dziedziczenie i </a:t>
            </a:r>
            <a:r>
              <a:rPr lang="pl-PL" sz="2400" dirty="0" err="1"/>
              <a:t>wielodziedziczenie</a:t>
            </a:r>
            <a:r>
              <a:rPr lang="pl-PL" sz="2400" dirty="0"/>
              <a:t> -  przypadki</a:t>
            </a:r>
          </a:p>
          <a:p>
            <a:pPr marL="285750" indent="-285750">
              <a:buFont typeface="Arial" panose="020B0604020202020204" pitchFamily="34" charset="0"/>
              <a:buChar char="•"/>
            </a:pPr>
            <a:r>
              <a:rPr lang="pl-PL" sz="2400" dirty="0"/>
              <a:t>Dobre praktyki przy programowaniu obiektowym</a:t>
            </a:r>
          </a:p>
        </p:txBody>
      </p:sp>
    </p:spTree>
    <p:extLst>
      <p:ext uri="{BB962C8B-B14F-4D97-AF65-F5344CB8AC3E}">
        <p14:creationId xmlns:p14="http://schemas.microsoft.com/office/powerpoint/2010/main" val="11604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838200" y="119356"/>
            <a:ext cx="10515600" cy="1325563"/>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519565" y="3187205"/>
            <a:ext cx="3106023" cy="784830"/>
          </a:xfrm>
          <a:prstGeom prst="rect">
            <a:avLst/>
          </a:prstGeom>
          <a:noFill/>
        </p:spPr>
        <p:txBody>
          <a:bodyPr wrap="square" rtlCol="0">
            <a:spAutoFit/>
          </a:bodyPr>
          <a:lstStyle/>
          <a:p>
            <a:r>
              <a:rPr lang="pl-PL" sz="4500" dirty="0" err="1"/>
              <a:t>Python</a:t>
            </a:r>
            <a:r>
              <a:rPr lang="pl-PL" sz="4500" dirty="0"/>
              <a:t> 3.1X</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9176156" y="3187205"/>
            <a:ext cx="2636240" cy="784830"/>
          </a:xfrm>
          <a:prstGeom prst="rect">
            <a:avLst/>
          </a:prstGeom>
          <a:noFill/>
        </p:spPr>
        <p:txBody>
          <a:bodyPr wrap="square" rtlCol="0">
            <a:spAutoFit/>
          </a:bodyPr>
          <a:lstStyle/>
          <a:p>
            <a:r>
              <a:rPr lang="pl-PL" sz="4500"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05516" y="2290424"/>
            <a:ext cx="3421037" cy="2565777"/>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746620" y="5251509"/>
            <a:ext cx="10142291" cy="646331"/>
          </a:xfrm>
          <a:prstGeom prst="rect">
            <a:avLst/>
          </a:prstGeom>
          <a:noFill/>
        </p:spPr>
        <p:txBody>
          <a:bodyPr wrap="square" rtlCol="0">
            <a:spAutoFit/>
          </a:bodyPr>
          <a:lstStyle/>
          <a:p>
            <a:r>
              <a:rPr lang="pl-PL" dirty="0"/>
              <a:t>Guido Van Rossum (twórca języka Python) nie zostawia żadnych wątpliwości, że na zmianę głównej wersji należy jeszcze poczekać. Nawet ostatnio napisał notatkę że wersji 4.0 nigdy nie będzie!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1233181" y="1398829"/>
            <a:ext cx="7264867" cy="646331"/>
          </a:xfrm>
          <a:prstGeom prst="rect">
            <a:avLst/>
          </a:prstGeom>
          <a:noFill/>
        </p:spPr>
        <p:txBody>
          <a:bodyPr wrap="square" rtlCol="0">
            <a:spAutoFit/>
          </a:bodyPr>
          <a:lstStyle/>
          <a:p>
            <a:r>
              <a:rPr lang="pl-PL" dirty="0"/>
              <a:t>Która wersja Pythona będzie następna? Czy zmiana wersji z 3 na 4? </a:t>
            </a:r>
          </a:p>
          <a:p>
            <a:r>
              <a:rPr lang="pl-PL"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l"/>
            <a:r>
              <a:rPr lang="pl-PL" altLang="pl-PL" sz="3200"/>
              <a:t>Obiekty w Pythonie: wprowadzenie</a:t>
            </a:r>
          </a:p>
        </p:txBody>
      </p:sp>
      <p:sp>
        <p:nvSpPr>
          <p:cNvPr id="20483" name="Rectangle 3"/>
          <p:cNvSpPr>
            <a:spLocks noGrp="1" noChangeArrowheads="1"/>
          </p:cNvSpPr>
          <p:nvPr>
            <p:ph type="body" idx="1"/>
          </p:nvPr>
        </p:nvSpPr>
        <p:spPr/>
        <p:txBody>
          <a:bodyPr/>
          <a:lstStyle/>
          <a:p>
            <a:pPr>
              <a:buFontTx/>
              <a:buNone/>
            </a:pPr>
            <a:r>
              <a:rPr lang="pl-PL" altLang="pl-PL" sz="1800"/>
              <a:t>Przestrzenie nazw – mapowanie nazw w obiekty. Implementowane jako słowniki Pythona. Różne przestrzenie są zupełnie rozłączne, np. przestrzeń nazw globalnych (funkcje tj. </a:t>
            </a:r>
            <a:r>
              <a:rPr lang="pl-PL" altLang="pl-PL" sz="1800">
                <a:latin typeface="Courier New" panose="02070309020205020404" pitchFamily="49" charset="0"/>
              </a:rPr>
              <a:t>abs()</a:t>
            </a:r>
            <a:r>
              <a:rPr lang="pl-PL" altLang="pl-PL" sz="1800"/>
              <a:t>), przestrzeń funkcji __main__ w czasie wykonania itp. W czasie wywołania funkcji tworzona jest nowa przestrzeń nazw w której funkcja działa.</a:t>
            </a:r>
          </a:p>
          <a:p>
            <a:pPr>
              <a:buFontTx/>
              <a:buNone/>
            </a:pPr>
            <a:r>
              <a:rPr lang="pl-PL" altLang="pl-PL" sz="1800"/>
              <a:t>Zasięg przestrzeni nazw – w sensie tekstu skryptu: region w którym dana przestrzeń nazw jest bezpośrednio dostępna. Bezpośrednio tzn. odwołanie bezpośrednie („bez kropki”) do zmiennej znajdzie jej definicję w danej przestrzeni nazw.</a:t>
            </a:r>
          </a:p>
          <a:p>
            <a:pPr>
              <a:buFontTx/>
              <a:buNone/>
            </a:pPr>
            <a:endParaRPr lang="pl-PL" altLang="pl-PL" sz="1800">
              <a:latin typeface="Courier New" panose="02070309020205020404" pitchFamily="49" charset="0"/>
            </a:endParaRPr>
          </a:p>
        </p:txBody>
      </p:sp>
    </p:spTree>
    <p:extLst>
      <p:ext uri="{BB962C8B-B14F-4D97-AF65-F5344CB8AC3E}">
        <p14:creationId xmlns:p14="http://schemas.microsoft.com/office/powerpoint/2010/main" val="3285740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lgn="l"/>
            <a:r>
              <a:rPr lang="pl-PL" altLang="pl-PL" sz="3200"/>
              <a:t>Obiekty w Pythonie: wprowadzenie c.d.</a:t>
            </a:r>
          </a:p>
        </p:txBody>
      </p:sp>
      <p:sp>
        <p:nvSpPr>
          <p:cNvPr id="21507" name="Rectangle 3"/>
          <p:cNvSpPr>
            <a:spLocks noGrp="1" noChangeArrowheads="1"/>
          </p:cNvSpPr>
          <p:nvPr>
            <p:ph type="body" idx="1"/>
          </p:nvPr>
        </p:nvSpPr>
        <p:spPr/>
        <p:txBody>
          <a:bodyPr/>
          <a:lstStyle/>
          <a:p>
            <a:pPr>
              <a:buFontTx/>
              <a:buNone/>
            </a:pPr>
            <a:r>
              <a:rPr lang="pl-PL" altLang="pl-PL" sz="1800"/>
              <a:t>W czasie działania skryptu zawsze istnieją co najmniej trzy zagnieżdżone zasięgi przestrzeni nazw:</a:t>
            </a:r>
          </a:p>
          <a:p>
            <a:r>
              <a:rPr lang="pl-PL" altLang="pl-PL" sz="1800"/>
              <a:t>wewnętrzny: przeszukiwany w pierwszej kolejności; zawiera lokalne nazwy; zawiera przestrzenie nazw funkcji których jesteśmy w trakcie wykonania (nazwy szukane są od „najbliższej” przestrzeni nazw – kolejność tekstowego zagnieżdżenia  funkcji)</a:t>
            </a:r>
          </a:p>
          <a:p>
            <a:r>
              <a:rPr lang="pl-PL" altLang="pl-PL" sz="1800"/>
              <a:t>środkowy – zawiera nazwy globalne aktualnego modułu (przeszukiwany w drugiej kolejności)</a:t>
            </a:r>
          </a:p>
          <a:p>
            <a:r>
              <a:rPr lang="pl-PL" altLang="pl-PL" sz="1800"/>
              <a:t>zewnętrzny – zawiera nazwy wbudowane (np. standardowe funkcje jak range()), przeszukiwany na końcu.</a:t>
            </a:r>
          </a:p>
          <a:p>
            <a:endParaRPr lang="pl-PL" altLang="pl-PL" sz="1800"/>
          </a:p>
          <a:p>
            <a:pPr>
              <a:buFontTx/>
              <a:buNone/>
            </a:pPr>
            <a:r>
              <a:rPr lang="pl-PL" altLang="pl-PL" sz="1800"/>
              <a:t>Powyższa definicja, oznacza, że można np. przesłaniać nazwy zdefiniowane globalnie (np. funkcję range()).</a:t>
            </a:r>
          </a:p>
          <a:p>
            <a:pPr>
              <a:buFontTx/>
              <a:buNone/>
            </a:pPr>
            <a:r>
              <a:rPr lang="pl-PL" altLang="pl-PL" sz="1800"/>
              <a:t>Należy pamiętać, że słowa</a:t>
            </a:r>
            <a:r>
              <a:rPr lang="pl-PL" altLang="pl-PL" sz="1800" i="1"/>
              <a:t> zasięg, przeszukiwanie </a:t>
            </a:r>
            <a:r>
              <a:rPr lang="pl-PL" altLang="pl-PL" sz="1800"/>
              <a:t>odnosi się do bloków tekstu. </a:t>
            </a:r>
            <a:endParaRPr lang="pl-PL" altLang="pl-PL" sz="1800" i="1"/>
          </a:p>
        </p:txBody>
      </p:sp>
    </p:spTree>
    <p:extLst>
      <p:ext uri="{BB962C8B-B14F-4D97-AF65-F5344CB8AC3E}">
        <p14:creationId xmlns:p14="http://schemas.microsoft.com/office/powerpoint/2010/main" val="3404602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l"/>
            <a:r>
              <a:rPr lang="pl-PL" altLang="pl-PL" sz="3200"/>
              <a:t>Klasy: definicje, obiekty klas</a:t>
            </a:r>
          </a:p>
        </p:txBody>
      </p:sp>
      <p:sp>
        <p:nvSpPr>
          <p:cNvPr id="5123" name="Rectangle 3"/>
          <p:cNvSpPr>
            <a:spLocks noGrp="1" noChangeArrowheads="1"/>
          </p:cNvSpPr>
          <p:nvPr>
            <p:ph type="body" idx="1"/>
          </p:nvPr>
        </p:nvSpPr>
        <p:spPr/>
        <p:txBody>
          <a:bodyPr>
            <a:normAutofit/>
          </a:bodyPr>
          <a:lstStyle/>
          <a:p>
            <a:pPr>
              <a:buFontTx/>
              <a:buNone/>
            </a:pPr>
            <a:r>
              <a:rPr lang="pl-PL" altLang="pl-PL" sz="1800"/>
              <a:t>class MyClass: </a:t>
            </a:r>
          </a:p>
          <a:p>
            <a:pPr>
              <a:buFontTx/>
              <a:buNone/>
            </a:pPr>
            <a:r>
              <a:rPr lang="pl-PL" altLang="pl-PL" sz="1800"/>
              <a:t>	"A simple example class" </a:t>
            </a:r>
          </a:p>
          <a:p>
            <a:pPr>
              <a:buFontTx/>
              <a:buNone/>
            </a:pPr>
            <a:r>
              <a:rPr lang="pl-PL" altLang="pl-PL" sz="1800"/>
              <a:t>	i = 12345 </a:t>
            </a:r>
          </a:p>
          <a:p>
            <a:pPr>
              <a:buFontTx/>
              <a:buNone/>
            </a:pPr>
            <a:r>
              <a:rPr lang="pl-PL" altLang="pl-PL" sz="1800"/>
              <a:t>	def f(self): </a:t>
            </a:r>
          </a:p>
          <a:p>
            <a:pPr>
              <a:buFontTx/>
              <a:buNone/>
            </a:pPr>
            <a:r>
              <a:rPr lang="pl-PL" altLang="pl-PL" sz="1800"/>
              <a:t>		return 'hello world' </a:t>
            </a:r>
          </a:p>
          <a:p>
            <a:pPr>
              <a:buFontTx/>
              <a:buNone/>
            </a:pPr>
            <a:endParaRPr lang="pl-PL" altLang="pl-PL" sz="1800"/>
          </a:p>
          <a:p>
            <a:r>
              <a:rPr lang="pl-PL" altLang="pl-PL" sz="1800"/>
              <a:t>W chwili definiowania klasy tworzona jest nowa przestrzeń nazw zawierająca nazwy metod i atrybutów klasy.</a:t>
            </a:r>
          </a:p>
          <a:p>
            <a:r>
              <a:rPr lang="pl-PL" altLang="pl-PL" sz="1800"/>
              <a:t>Po zakończeniu definicji klasy tworzony jest obiekt klasy – wrapper na przestrzeń nazw utworzoną w czasie definiowania.</a:t>
            </a:r>
          </a:p>
          <a:p>
            <a:r>
              <a:rPr lang="pl-PL" altLang="pl-PL" sz="1800"/>
              <a:t>Właściwe odwołania dla przykładu: MyClass.i MyClass.f</a:t>
            </a:r>
          </a:p>
        </p:txBody>
      </p:sp>
    </p:spTree>
    <p:extLst>
      <p:ext uri="{BB962C8B-B14F-4D97-AF65-F5344CB8AC3E}">
        <p14:creationId xmlns:p14="http://schemas.microsoft.com/office/powerpoint/2010/main" val="2422733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15.11.2025</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1159777" y="2002821"/>
            <a:ext cx="8420451" cy="3566874"/>
          </a:xfrm>
          <a:prstGeom prst="rect">
            <a:avLst/>
          </a:prstGeom>
          <a:noFill/>
        </p:spPr>
        <p:txBody>
          <a:bodyPr wrap="square">
            <a:spAutoFit/>
          </a:bodyPr>
          <a:lstStyle/>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a:r>
              <a:rPr lang="pl-PL" altLang="pl-PL" sz="3200"/>
              <a:t>Instancje klas: </a:t>
            </a:r>
          </a:p>
        </p:txBody>
      </p:sp>
      <p:sp>
        <p:nvSpPr>
          <p:cNvPr id="23555" name="Rectangle 3"/>
          <p:cNvSpPr>
            <a:spLocks noGrp="1" noChangeArrowheads="1"/>
          </p:cNvSpPr>
          <p:nvPr>
            <p:ph type="body" idx="1"/>
          </p:nvPr>
        </p:nvSpPr>
        <p:spPr/>
        <p:txBody>
          <a:bodyPr>
            <a:normAutofit/>
          </a:bodyPr>
          <a:lstStyle/>
          <a:p>
            <a:pPr>
              <a:buFontTx/>
              <a:buNone/>
            </a:pPr>
            <a:r>
              <a:rPr lang="pl-PL" altLang="pl-PL" sz="1800"/>
              <a:t>x = MyClass()  </a:t>
            </a:r>
            <a:r>
              <a:rPr lang="pl-PL" altLang="pl-PL" sz="1800">
                <a:solidFill>
                  <a:schemeClr val="hlink"/>
                </a:solidFill>
              </a:rPr>
              <a:t># utworznie instancji klasy i przypisanie na zmienna x</a:t>
            </a:r>
          </a:p>
          <a:p>
            <a:r>
              <a:rPr lang="pl-PL" altLang="pl-PL" sz="1800"/>
              <a:t>Klasy mogą mieć zdefiniowane konstruktory, metody postaci:</a:t>
            </a:r>
          </a:p>
          <a:p>
            <a:pPr>
              <a:buFontTx/>
              <a:buNone/>
            </a:pPr>
            <a:r>
              <a:rPr lang="pl-PL" altLang="pl-PL" sz="1800"/>
              <a:t>def __init__(self): </a:t>
            </a:r>
          </a:p>
          <a:p>
            <a:pPr>
              <a:buFontTx/>
              <a:buNone/>
            </a:pPr>
            <a:r>
              <a:rPr lang="pl-PL" altLang="pl-PL" sz="1800"/>
              <a:t>	self.data = [] </a:t>
            </a:r>
          </a:p>
          <a:p>
            <a:pPr>
              <a:buFontTx/>
              <a:buNone/>
            </a:pPr>
            <a:endParaRPr lang="pl-PL" altLang="pl-PL" sz="1800"/>
          </a:p>
          <a:p>
            <a:r>
              <a:rPr lang="pl-PL" altLang="pl-PL" sz="1800"/>
              <a:t>Jedynymi operacjami, jakie „rozumieją” instancje klas są odwołania do atrybutów: danych i metod. Możemy wykonać:</a:t>
            </a:r>
          </a:p>
          <a:p>
            <a:pPr>
              <a:buFontTx/>
              <a:buNone/>
            </a:pPr>
            <a:r>
              <a:rPr lang="pl-PL" altLang="pl-PL" sz="1800"/>
              <a:t>x.counter = 1 </a:t>
            </a:r>
          </a:p>
          <a:p>
            <a:pPr>
              <a:buFontTx/>
              <a:buNone/>
            </a:pPr>
            <a:r>
              <a:rPr lang="pl-PL" altLang="pl-PL" sz="1800"/>
              <a:t>while x.counter &lt; 10: </a:t>
            </a:r>
          </a:p>
          <a:p>
            <a:pPr>
              <a:buFontTx/>
              <a:buNone/>
            </a:pPr>
            <a:r>
              <a:rPr lang="pl-PL" altLang="pl-PL" sz="1800"/>
              <a:t>	x.counter = x.counter * 2 </a:t>
            </a:r>
          </a:p>
          <a:p>
            <a:pPr>
              <a:buFontTx/>
              <a:buNone/>
            </a:pPr>
            <a:r>
              <a:rPr lang="pl-PL" altLang="pl-PL" sz="1800"/>
              <a:t>	print x.counter </a:t>
            </a:r>
          </a:p>
          <a:p>
            <a:pPr>
              <a:buFontTx/>
              <a:buNone/>
            </a:pPr>
            <a:r>
              <a:rPr lang="pl-PL" altLang="pl-PL" sz="1800"/>
              <a:t>del x.counter </a:t>
            </a:r>
          </a:p>
        </p:txBody>
      </p:sp>
    </p:spTree>
    <p:extLst>
      <p:ext uri="{BB962C8B-B14F-4D97-AF65-F5344CB8AC3E}">
        <p14:creationId xmlns:p14="http://schemas.microsoft.com/office/powerpoint/2010/main" val="3645148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81192" y="64593"/>
            <a:ext cx="11029616" cy="1188720"/>
          </a:xfrm>
        </p:spPr>
        <p:txBody>
          <a:bodyPr/>
          <a:lstStyle/>
          <a:p>
            <a:pPr algn="l"/>
            <a:r>
              <a:rPr lang="pl-PL" altLang="pl-PL" sz="3200" dirty="0"/>
              <a:t>Instancje klas: odwołania do metod</a:t>
            </a:r>
          </a:p>
        </p:txBody>
      </p:sp>
      <p:sp>
        <p:nvSpPr>
          <p:cNvPr id="24579" name="Rectangle 3"/>
          <p:cNvSpPr>
            <a:spLocks noGrp="1" noChangeArrowheads="1"/>
          </p:cNvSpPr>
          <p:nvPr>
            <p:ph type="body" idx="1"/>
          </p:nvPr>
        </p:nvSpPr>
        <p:spPr>
          <a:xfrm>
            <a:off x="2135188" y="1557337"/>
            <a:ext cx="8229600" cy="4525963"/>
          </a:xfrm>
        </p:spPr>
        <p:txBody>
          <a:bodyPr>
            <a:normAutofit/>
          </a:bodyPr>
          <a:lstStyle/>
          <a:p>
            <a:pPr>
              <a:lnSpc>
                <a:spcPct val="90000"/>
              </a:lnSpc>
              <a:buFontTx/>
              <a:buNone/>
            </a:pPr>
            <a:r>
              <a:rPr lang="pl-PL" altLang="pl-PL" sz="1800" dirty="0"/>
              <a:t>Odwołanie: </a:t>
            </a:r>
            <a:r>
              <a:rPr lang="pl-PL" altLang="pl-PL" sz="1800" dirty="0" err="1"/>
              <a:t>MyClass.f</a:t>
            </a:r>
            <a:r>
              <a:rPr lang="pl-PL" altLang="pl-PL" sz="1800" dirty="0"/>
              <a:t> jest obiektem funkcji.</a:t>
            </a:r>
          </a:p>
          <a:p>
            <a:pPr>
              <a:lnSpc>
                <a:spcPct val="90000"/>
              </a:lnSpc>
              <a:buFontTx/>
              <a:buNone/>
            </a:pPr>
            <a:r>
              <a:rPr lang="pl-PL" altLang="pl-PL" sz="1800" dirty="0"/>
              <a:t>Odwołanie: </a:t>
            </a:r>
            <a:r>
              <a:rPr lang="pl-PL" altLang="pl-PL" sz="1800" dirty="0" err="1"/>
              <a:t>x.f</a:t>
            </a:r>
            <a:r>
              <a:rPr lang="pl-PL" altLang="pl-PL" sz="1800" dirty="0"/>
              <a:t> jest obiektem metody.</a:t>
            </a:r>
          </a:p>
          <a:p>
            <a:pPr>
              <a:lnSpc>
                <a:spcPct val="90000"/>
              </a:lnSpc>
            </a:pPr>
            <a:r>
              <a:rPr lang="pl-PL" altLang="pl-PL" sz="1800" dirty="0"/>
              <a:t>Możemy napisać: y = </a:t>
            </a:r>
            <a:r>
              <a:rPr lang="pl-PL" altLang="pl-PL" sz="1800" dirty="0" err="1"/>
              <a:t>x.f</a:t>
            </a:r>
            <a:r>
              <a:rPr lang="pl-PL" altLang="pl-PL" sz="1800" dirty="0"/>
              <a:t> aby przechować metodę do późniejszego wykonania.</a:t>
            </a:r>
          </a:p>
          <a:p>
            <a:pPr>
              <a:lnSpc>
                <a:spcPct val="90000"/>
              </a:lnSpc>
            </a:pPr>
            <a:r>
              <a:rPr lang="pl-PL" altLang="pl-PL" sz="1800" dirty="0"/>
              <a:t>Wywołanie metody: </a:t>
            </a:r>
            <a:r>
              <a:rPr lang="pl-PL" altLang="pl-PL" sz="1800" u="sng" dirty="0" err="1"/>
              <a:t>x.f</a:t>
            </a:r>
            <a:r>
              <a:rPr lang="pl-PL" altLang="pl-PL" sz="1800" u="sng" dirty="0"/>
              <a:t>() jest równoważne do wywołania </a:t>
            </a:r>
            <a:r>
              <a:rPr lang="pl-PL" altLang="pl-PL" sz="1800" u="sng" dirty="0" err="1"/>
              <a:t>MyClass.f</a:t>
            </a:r>
            <a:r>
              <a:rPr lang="pl-PL" altLang="pl-PL" sz="1800" u="sng" dirty="0"/>
              <a:t>(x)</a:t>
            </a:r>
          </a:p>
          <a:p>
            <a:pPr lvl="1">
              <a:lnSpc>
                <a:spcPct val="90000"/>
              </a:lnSpc>
            </a:pPr>
            <a:r>
              <a:rPr lang="pl-PL" altLang="pl-PL" sz="1600" dirty="0"/>
              <a:t>Wołanie n - argumentowej metody jest równoważne wywołaniu funkcji na klasie obiektu (w tym przypadku z n+1 parametrami, z których pierwszy parametr jest instancją klasy – przestrzenią nazw). Dla przypomnienia deklaracja klasy </a:t>
            </a:r>
            <a:r>
              <a:rPr lang="pl-PL" altLang="pl-PL" sz="1600" dirty="0" err="1"/>
              <a:t>MyClass</a:t>
            </a:r>
            <a:r>
              <a:rPr lang="pl-PL" altLang="pl-PL" sz="1600" dirty="0"/>
              <a:t>:</a:t>
            </a:r>
          </a:p>
          <a:p>
            <a:pPr lvl="1">
              <a:lnSpc>
                <a:spcPct val="90000"/>
              </a:lnSpc>
            </a:pPr>
            <a:endParaRPr lang="pl-PL" altLang="pl-PL" sz="1600" dirty="0"/>
          </a:p>
          <a:p>
            <a:pPr>
              <a:lnSpc>
                <a:spcPct val="90000"/>
              </a:lnSpc>
              <a:buFontTx/>
              <a:buNone/>
            </a:pPr>
            <a:r>
              <a:rPr lang="pl-PL" altLang="pl-PL" sz="1800" dirty="0" err="1"/>
              <a:t>class</a:t>
            </a:r>
            <a:r>
              <a:rPr lang="pl-PL" altLang="pl-PL" sz="1800" dirty="0"/>
              <a:t> </a:t>
            </a:r>
            <a:r>
              <a:rPr lang="pl-PL" altLang="pl-PL" sz="1800" dirty="0" err="1"/>
              <a:t>MyClass</a:t>
            </a:r>
            <a:r>
              <a:rPr lang="pl-PL" altLang="pl-PL" sz="1800" dirty="0"/>
              <a:t>: </a:t>
            </a:r>
          </a:p>
          <a:p>
            <a:pPr>
              <a:lnSpc>
                <a:spcPct val="90000"/>
              </a:lnSpc>
              <a:buFontTx/>
              <a:buNone/>
            </a:pPr>
            <a:r>
              <a:rPr lang="pl-PL" altLang="pl-PL" sz="1800" dirty="0"/>
              <a:t>	</a:t>
            </a:r>
            <a:r>
              <a:rPr lang="pl-PL" altLang="pl-PL" sz="1800" dirty="0">
                <a:solidFill>
                  <a:srgbClr val="33CC33"/>
                </a:solidFill>
              </a:rPr>
              <a:t>"A </a:t>
            </a:r>
            <a:r>
              <a:rPr lang="pl-PL" altLang="pl-PL" sz="1800" dirty="0" err="1">
                <a:solidFill>
                  <a:srgbClr val="33CC33"/>
                </a:solidFill>
              </a:rPr>
              <a:t>simple</a:t>
            </a:r>
            <a:r>
              <a:rPr lang="pl-PL" altLang="pl-PL" sz="1800" dirty="0">
                <a:solidFill>
                  <a:srgbClr val="33CC33"/>
                </a:solidFill>
              </a:rPr>
              <a:t> </a:t>
            </a:r>
            <a:r>
              <a:rPr lang="pl-PL" altLang="pl-PL" sz="1800" dirty="0" err="1">
                <a:solidFill>
                  <a:srgbClr val="33CC33"/>
                </a:solidFill>
              </a:rPr>
              <a:t>example</a:t>
            </a:r>
            <a:r>
              <a:rPr lang="pl-PL" altLang="pl-PL" sz="1800" dirty="0">
                <a:solidFill>
                  <a:srgbClr val="33CC33"/>
                </a:solidFill>
              </a:rPr>
              <a:t> </a:t>
            </a:r>
            <a:r>
              <a:rPr lang="pl-PL" altLang="pl-PL" sz="1800" dirty="0" err="1">
                <a:solidFill>
                  <a:srgbClr val="33CC33"/>
                </a:solidFill>
              </a:rPr>
              <a:t>class</a:t>
            </a:r>
            <a:r>
              <a:rPr lang="pl-PL" altLang="pl-PL" sz="1800" dirty="0">
                <a:solidFill>
                  <a:srgbClr val="33CC33"/>
                </a:solidFill>
              </a:rPr>
              <a:t>" </a:t>
            </a:r>
          </a:p>
          <a:p>
            <a:pPr>
              <a:lnSpc>
                <a:spcPct val="90000"/>
              </a:lnSpc>
              <a:buFontTx/>
              <a:buNone/>
            </a:pPr>
            <a:r>
              <a:rPr lang="pl-PL" altLang="pl-PL" sz="1800" dirty="0"/>
              <a:t>	i = 12345 </a:t>
            </a:r>
          </a:p>
          <a:p>
            <a:pPr>
              <a:lnSpc>
                <a:spcPct val="90000"/>
              </a:lnSpc>
              <a:buFontTx/>
              <a:buNone/>
            </a:pPr>
            <a:r>
              <a:rPr lang="pl-PL" altLang="pl-PL" sz="1800" dirty="0"/>
              <a:t>	def f(</a:t>
            </a:r>
            <a:r>
              <a:rPr lang="pl-PL" altLang="pl-PL" sz="1800" dirty="0" err="1"/>
              <a:t>self</a:t>
            </a:r>
            <a:r>
              <a:rPr lang="pl-PL" altLang="pl-PL" sz="1800" dirty="0"/>
              <a:t>): </a:t>
            </a:r>
          </a:p>
          <a:p>
            <a:pPr>
              <a:lnSpc>
                <a:spcPct val="90000"/>
              </a:lnSpc>
              <a:buFontTx/>
              <a:buNone/>
            </a:pPr>
            <a:r>
              <a:rPr lang="pl-PL" altLang="pl-PL" sz="1800" dirty="0"/>
              <a:t>		return 'hello </a:t>
            </a:r>
            <a:r>
              <a:rPr lang="pl-PL" altLang="pl-PL" sz="1800" dirty="0" err="1"/>
              <a:t>world</a:t>
            </a:r>
            <a:r>
              <a:rPr lang="pl-PL" altLang="pl-PL" sz="1800" dirty="0"/>
              <a:t>'</a:t>
            </a:r>
          </a:p>
          <a:p>
            <a:pPr>
              <a:lnSpc>
                <a:spcPct val="90000"/>
              </a:lnSpc>
              <a:buFontTx/>
              <a:buNone/>
            </a:pPr>
            <a:endParaRPr lang="pl-PL" altLang="pl-PL" sz="1800" dirty="0"/>
          </a:p>
        </p:txBody>
      </p:sp>
      <p:sp>
        <p:nvSpPr>
          <p:cNvPr id="24580" name="Line 4"/>
          <p:cNvSpPr>
            <a:spLocks noChangeShapeType="1"/>
          </p:cNvSpPr>
          <p:nvPr/>
        </p:nvSpPr>
        <p:spPr bwMode="auto">
          <a:xfrm flipH="1">
            <a:off x="3648075" y="4868863"/>
            <a:ext cx="2160588"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l-PL"/>
          </a:p>
        </p:txBody>
      </p:sp>
      <p:sp>
        <p:nvSpPr>
          <p:cNvPr id="24582" name="Text Box 6"/>
          <p:cNvSpPr txBox="1">
            <a:spLocks noChangeArrowheads="1"/>
          </p:cNvSpPr>
          <p:nvPr/>
        </p:nvSpPr>
        <p:spPr bwMode="auto">
          <a:xfrm>
            <a:off x="5808664" y="4365625"/>
            <a:ext cx="28797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pl-PL" altLang="pl-PL"/>
          </a:p>
        </p:txBody>
      </p:sp>
      <p:sp>
        <p:nvSpPr>
          <p:cNvPr id="24583" name="Text Box 7"/>
          <p:cNvSpPr txBox="1">
            <a:spLocks noChangeArrowheads="1"/>
          </p:cNvSpPr>
          <p:nvPr/>
        </p:nvSpPr>
        <p:spPr bwMode="auto">
          <a:xfrm>
            <a:off x="5808665" y="4652964"/>
            <a:ext cx="3671887" cy="64633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pl-PL" altLang="pl-PL" dirty="0">
                <a:solidFill>
                  <a:schemeClr val="tx1">
                    <a:lumMod val="20000"/>
                    <a:lumOff val="80000"/>
                  </a:schemeClr>
                </a:solidFill>
              </a:rPr>
              <a:t>Pierwszy argument metody to zawsze instancja klasy </a:t>
            </a:r>
            <a:r>
              <a:rPr lang="pl-PL" altLang="pl-PL" dirty="0" err="1">
                <a:solidFill>
                  <a:schemeClr val="tx1">
                    <a:lumMod val="20000"/>
                    <a:lumOff val="80000"/>
                  </a:schemeClr>
                </a:solidFill>
              </a:rPr>
              <a:t>MyClass</a:t>
            </a:r>
            <a:r>
              <a:rPr lang="pl-PL" altLang="pl-PL" dirty="0">
                <a:solidFill>
                  <a:schemeClr val="tx1">
                    <a:lumMod val="20000"/>
                    <a:lumOff val="80000"/>
                  </a:schemeClr>
                </a:solidFill>
              </a:rPr>
              <a:t>.</a:t>
            </a:r>
          </a:p>
        </p:txBody>
      </p:sp>
    </p:spTree>
    <p:extLst>
      <p:ext uri="{BB962C8B-B14F-4D97-AF65-F5344CB8AC3E}">
        <p14:creationId xmlns:p14="http://schemas.microsoft.com/office/powerpoint/2010/main" val="2723487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l"/>
            <a:r>
              <a:rPr lang="pl-PL" altLang="pl-PL" sz="3200"/>
              <a:t>Dziedziczenie:</a:t>
            </a:r>
          </a:p>
        </p:txBody>
      </p:sp>
      <p:sp>
        <p:nvSpPr>
          <p:cNvPr id="25603" name="Rectangle 3"/>
          <p:cNvSpPr>
            <a:spLocks noGrp="1" noChangeArrowheads="1"/>
          </p:cNvSpPr>
          <p:nvPr>
            <p:ph type="body" idx="1"/>
          </p:nvPr>
        </p:nvSpPr>
        <p:spPr/>
        <p:txBody>
          <a:bodyPr/>
          <a:lstStyle/>
          <a:p>
            <a:pPr>
              <a:buFontTx/>
              <a:buNone/>
            </a:pPr>
            <a:r>
              <a:rPr lang="pl-PL" altLang="pl-PL" sz="1800"/>
              <a:t>class DerivedClassName(BaseClassName): </a:t>
            </a:r>
          </a:p>
          <a:p>
            <a:pPr>
              <a:buFontTx/>
              <a:buNone/>
            </a:pPr>
            <a:r>
              <a:rPr lang="pl-PL" altLang="pl-PL" sz="1800"/>
              <a:t>	&lt;statements&gt; </a:t>
            </a:r>
          </a:p>
          <a:p>
            <a:pPr>
              <a:buFontTx/>
              <a:buNone/>
            </a:pPr>
            <a:endParaRPr lang="pl-PL" altLang="pl-PL" sz="1800"/>
          </a:p>
          <a:p>
            <a:r>
              <a:rPr lang="pl-PL" altLang="pl-PL" sz="1800"/>
              <a:t>Wszystkie metody i atrybuty są wirtualne.</a:t>
            </a:r>
          </a:p>
          <a:p>
            <a:r>
              <a:rPr lang="pl-PL" altLang="pl-PL" sz="1800"/>
              <a:t>Przy odwołaniu do metody lub atrybutu klasy przeszukiwane są w dół </a:t>
            </a:r>
            <a:br>
              <a:rPr lang="pl-PL" altLang="pl-PL" sz="1800"/>
            </a:br>
            <a:r>
              <a:rPr lang="pl-PL" altLang="pl-PL" sz="1800"/>
              <a:t>( w sensie hierarchii klas) w poszukiwaniu definicji.</a:t>
            </a:r>
          </a:p>
        </p:txBody>
      </p:sp>
    </p:spTree>
    <p:extLst>
      <p:ext uri="{BB962C8B-B14F-4D97-AF65-F5344CB8AC3E}">
        <p14:creationId xmlns:p14="http://schemas.microsoft.com/office/powerpoint/2010/main" val="1977558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15.11.2025</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645953" y="1512913"/>
            <a:ext cx="11839663" cy="4763740"/>
          </a:xfrm>
          <a:prstGeom prst="rect">
            <a:avLst/>
          </a:prstGeom>
          <a:noFill/>
        </p:spPr>
        <p:txBody>
          <a:bodyPr wrap="square">
            <a:spAutoFit/>
          </a:bodyPr>
          <a:lstStyle/>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l"/>
            <a:r>
              <a:rPr lang="pl-PL" altLang="pl-PL" sz="3200"/>
              <a:t>Wielodziedziczenie:</a:t>
            </a:r>
          </a:p>
        </p:txBody>
      </p:sp>
      <p:sp>
        <p:nvSpPr>
          <p:cNvPr id="26627" name="Rectangle 3"/>
          <p:cNvSpPr>
            <a:spLocks noGrp="1" noChangeArrowheads="1"/>
          </p:cNvSpPr>
          <p:nvPr>
            <p:ph type="body" idx="1"/>
          </p:nvPr>
        </p:nvSpPr>
        <p:spPr/>
        <p:txBody>
          <a:bodyPr/>
          <a:lstStyle/>
          <a:p>
            <a:pPr>
              <a:buFontTx/>
              <a:buNone/>
            </a:pPr>
            <a:r>
              <a:rPr lang="pl-PL" altLang="pl-PL" sz="1800"/>
              <a:t>class DerivedClassName(Base1, Base2, Base3): </a:t>
            </a:r>
          </a:p>
          <a:p>
            <a:pPr>
              <a:buFontTx/>
              <a:buNone/>
            </a:pPr>
            <a:r>
              <a:rPr lang="pl-PL" altLang="pl-PL" sz="1800"/>
              <a:t>	&lt;statement-1&gt; </a:t>
            </a:r>
          </a:p>
          <a:p>
            <a:pPr>
              <a:buFontTx/>
              <a:buNone/>
            </a:pPr>
            <a:r>
              <a:rPr lang="pl-PL" altLang="pl-PL" sz="1800"/>
              <a:t>	. . . </a:t>
            </a:r>
          </a:p>
          <a:p>
            <a:pPr>
              <a:buFontTx/>
              <a:buNone/>
            </a:pPr>
            <a:r>
              <a:rPr lang="pl-PL" altLang="pl-PL" sz="1800"/>
              <a:t>	&lt;statement-N&gt; </a:t>
            </a:r>
          </a:p>
          <a:p>
            <a:pPr>
              <a:buFontTx/>
              <a:buNone/>
            </a:pPr>
            <a:endParaRPr lang="pl-PL" altLang="pl-PL" sz="1800"/>
          </a:p>
          <a:p>
            <a:r>
              <a:rPr lang="pl-PL" altLang="pl-PL" sz="1800"/>
              <a:t>Jedyna zmiana: jeśli nazwa nie zostanie znaleziona w danej klasie, to przeszukiwanie w klasach macierzystych odbywa się:</a:t>
            </a:r>
          </a:p>
          <a:p>
            <a:pPr lvl="1"/>
            <a:r>
              <a:rPr lang="pl-PL" altLang="pl-PL" sz="1600" b="1"/>
              <a:t>w głąb i od lewej do prawej. </a:t>
            </a:r>
            <a:r>
              <a:rPr lang="pl-PL" altLang="pl-PL" sz="1600"/>
              <a:t>(w sensie tekstowym definicji)</a:t>
            </a:r>
            <a:endParaRPr lang="pl-PL" altLang="pl-PL" sz="1600" b="1"/>
          </a:p>
        </p:txBody>
      </p:sp>
    </p:spTree>
    <p:extLst>
      <p:ext uri="{BB962C8B-B14F-4D97-AF65-F5344CB8AC3E}">
        <p14:creationId xmlns:p14="http://schemas.microsoft.com/office/powerpoint/2010/main" val="3808823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l"/>
            <a:r>
              <a:rPr lang="pl-PL" altLang="pl-PL" sz="3200"/>
              <a:t>Wielodziedziczenie: przykład</a:t>
            </a:r>
          </a:p>
        </p:txBody>
      </p:sp>
      <p:sp>
        <p:nvSpPr>
          <p:cNvPr id="27651" name="Rectangle 3"/>
          <p:cNvSpPr>
            <a:spLocks noGrp="1" noChangeArrowheads="1"/>
          </p:cNvSpPr>
          <p:nvPr>
            <p:ph type="body" idx="1"/>
          </p:nvPr>
        </p:nvSpPr>
        <p:spPr/>
        <p:txBody>
          <a:bodyPr>
            <a:normAutofit fontScale="92500" lnSpcReduction="20000"/>
          </a:bodyPr>
          <a:lstStyle/>
          <a:p>
            <a:pPr>
              <a:lnSpc>
                <a:spcPct val="80000"/>
              </a:lnSpc>
              <a:buFontTx/>
              <a:buNone/>
            </a:pPr>
            <a:r>
              <a:rPr lang="pl-PL" altLang="pl-PL" sz="1800"/>
              <a:t>class A:</a:t>
            </a:r>
          </a:p>
          <a:p>
            <a:pPr>
              <a:lnSpc>
                <a:spcPct val="80000"/>
              </a:lnSpc>
              <a:buFontTx/>
              <a:buNone/>
            </a:pPr>
            <a:r>
              <a:rPr lang="pl-PL" altLang="pl-PL" sz="1800"/>
              <a:t>	napis = "Jestem z klasy A"</a:t>
            </a:r>
          </a:p>
          <a:p>
            <a:pPr>
              <a:lnSpc>
                <a:spcPct val="80000"/>
              </a:lnSpc>
              <a:buFontTx/>
              <a:buNone/>
            </a:pPr>
            <a:endParaRPr lang="pl-PL" altLang="pl-PL" sz="1800"/>
          </a:p>
          <a:p>
            <a:pPr>
              <a:lnSpc>
                <a:spcPct val="80000"/>
              </a:lnSpc>
              <a:buFontTx/>
              <a:buNone/>
            </a:pPr>
            <a:r>
              <a:rPr lang="pl-PL" altLang="pl-PL" sz="1800"/>
              <a:t>class B:</a:t>
            </a:r>
          </a:p>
          <a:p>
            <a:pPr>
              <a:lnSpc>
                <a:spcPct val="80000"/>
              </a:lnSpc>
              <a:buFontTx/>
              <a:buNone/>
            </a:pPr>
            <a:r>
              <a:rPr lang="pl-PL" altLang="pl-PL" sz="1800"/>
              <a:t>	napis = "Jestem z klasy B"</a:t>
            </a:r>
          </a:p>
          <a:p>
            <a:pPr>
              <a:lnSpc>
                <a:spcPct val="80000"/>
              </a:lnSpc>
              <a:buFontTx/>
              <a:buNone/>
            </a:pPr>
            <a:endParaRPr lang="pl-PL" altLang="pl-PL" sz="1800"/>
          </a:p>
          <a:p>
            <a:pPr>
              <a:lnSpc>
                <a:spcPct val="80000"/>
              </a:lnSpc>
              <a:buFontTx/>
              <a:buNone/>
            </a:pPr>
            <a:r>
              <a:rPr lang="pl-PL" altLang="pl-PL" sz="1800"/>
              <a:t>class P(A,B):</a:t>
            </a:r>
          </a:p>
          <a:p>
            <a:pPr>
              <a:lnSpc>
                <a:spcPct val="80000"/>
              </a:lnSpc>
              <a:buFontTx/>
              <a:buNone/>
            </a:pPr>
            <a:r>
              <a:rPr lang="pl-PL" altLang="pl-PL" sz="1800"/>
              <a:t>	def druk(self):</a:t>
            </a:r>
          </a:p>
          <a:p>
            <a:pPr>
              <a:lnSpc>
                <a:spcPct val="80000"/>
              </a:lnSpc>
              <a:buFontTx/>
              <a:buNone/>
            </a:pPr>
            <a:r>
              <a:rPr lang="pl-PL" altLang="pl-PL" sz="1800"/>
              <a:t>		print self.napis</a:t>
            </a:r>
          </a:p>
          <a:p>
            <a:pPr>
              <a:lnSpc>
                <a:spcPct val="80000"/>
              </a:lnSpc>
              <a:buFontTx/>
              <a:buNone/>
            </a:pPr>
            <a:endParaRPr lang="pl-PL" altLang="pl-PL" sz="1800"/>
          </a:p>
          <a:p>
            <a:pPr>
              <a:lnSpc>
                <a:spcPct val="80000"/>
              </a:lnSpc>
              <a:buFontTx/>
              <a:buNone/>
            </a:pPr>
            <a:r>
              <a:rPr lang="pl-PL" altLang="pl-PL" sz="1800"/>
              <a:t>c = P()</a:t>
            </a:r>
          </a:p>
          <a:p>
            <a:pPr>
              <a:lnSpc>
                <a:spcPct val="80000"/>
              </a:lnSpc>
              <a:buFontTx/>
              <a:buNone/>
            </a:pPr>
            <a:r>
              <a:rPr lang="pl-PL" altLang="pl-PL" sz="1800"/>
              <a:t>c.druk()</a:t>
            </a:r>
          </a:p>
          <a:p>
            <a:pPr>
              <a:lnSpc>
                <a:spcPct val="80000"/>
              </a:lnSpc>
              <a:buFontTx/>
              <a:buNone/>
            </a:pPr>
            <a:endParaRPr lang="pl-PL" altLang="pl-PL" sz="1800"/>
          </a:p>
          <a:p>
            <a:pPr>
              <a:lnSpc>
                <a:spcPct val="80000"/>
              </a:lnSpc>
              <a:buFontTx/>
              <a:buNone/>
            </a:pPr>
            <a:r>
              <a:rPr lang="pl-PL" altLang="pl-PL" sz="1800"/>
              <a:t>Wynik:</a:t>
            </a:r>
          </a:p>
          <a:p>
            <a:pPr>
              <a:lnSpc>
                <a:spcPct val="80000"/>
              </a:lnSpc>
              <a:buFontTx/>
              <a:buNone/>
            </a:pPr>
            <a:r>
              <a:rPr lang="pl-PL" altLang="pl-PL" sz="1800">
                <a:solidFill>
                  <a:srgbClr val="33CC33"/>
                </a:solidFill>
              </a:rPr>
              <a:t>Jestem z klasy A</a:t>
            </a:r>
          </a:p>
        </p:txBody>
      </p:sp>
      <p:sp>
        <p:nvSpPr>
          <p:cNvPr id="27654" name="Text Box 6"/>
          <p:cNvSpPr txBox="1">
            <a:spLocks noChangeArrowheads="1"/>
          </p:cNvSpPr>
          <p:nvPr/>
        </p:nvSpPr>
        <p:spPr bwMode="auto">
          <a:xfrm>
            <a:off x="6527801" y="3213100"/>
            <a:ext cx="352742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pl-PL" altLang="pl-PL" b="1"/>
              <a:t>class</a:t>
            </a:r>
            <a:r>
              <a:rPr lang="pl-PL" altLang="pl-PL"/>
              <a:t> P(B,A):</a:t>
            </a:r>
          </a:p>
          <a:p>
            <a:r>
              <a:rPr lang="pl-PL" altLang="pl-PL" b="1"/>
              <a:t>	def</a:t>
            </a:r>
            <a:r>
              <a:rPr lang="pl-PL" altLang="pl-PL"/>
              <a:t> druk(self):</a:t>
            </a:r>
          </a:p>
          <a:p>
            <a:r>
              <a:rPr lang="pl-PL" altLang="pl-PL"/>
              <a:t>		print self.napis</a:t>
            </a:r>
          </a:p>
          <a:p>
            <a:endParaRPr lang="pl-PL" altLang="pl-PL"/>
          </a:p>
          <a:p>
            <a:r>
              <a:rPr lang="pl-PL" altLang="pl-PL"/>
              <a:t>c = P()</a:t>
            </a:r>
          </a:p>
          <a:p>
            <a:r>
              <a:rPr lang="pl-PL" altLang="pl-PL"/>
              <a:t>c.druk()</a:t>
            </a:r>
          </a:p>
          <a:p>
            <a:endParaRPr lang="pl-PL" altLang="pl-PL"/>
          </a:p>
          <a:p>
            <a:r>
              <a:rPr lang="pl-PL" altLang="pl-PL"/>
              <a:t>Wynik:</a:t>
            </a:r>
          </a:p>
          <a:p>
            <a:r>
              <a:rPr lang="pl-PL" altLang="pl-PL">
                <a:solidFill>
                  <a:srgbClr val="33CC33"/>
                </a:solidFill>
              </a:rPr>
              <a:t>Jestem z klasy B</a:t>
            </a:r>
          </a:p>
        </p:txBody>
      </p:sp>
      <p:sp>
        <p:nvSpPr>
          <p:cNvPr id="27655" name="Line 7"/>
          <p:cNvSpPr>
            <a:spLocks noChangeShapeType="1"/>
          </p:cNvSpPr>
          <p:nvPr/>
        </p:nvSpPr>
        <p:spPr bwMode="auto">
          <a:xfrm>
            <a:off x="2063752" y="2997200"/>
            <a:ext cx="8353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l-PL"/>
          </a:p>
        </p:txBody>
      </p:sp>
      <p:sp>
        <p:nvSpPr>
          <p:cNvPr id="27656" name="Line 8"/>
          <p:cNvSpPr>
            <a:spLocks noChangeShapeType="1"/>
          </p:cNvSpPr>
          <p:nvPr/>
        </p:nvSpPr>
        <p:spPr bwMode="auto">
          <a:xfrm>
            <a:off x="6096000" y="2997200"/>
            <a:ext cx="0" cy="2808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l-PL"/>
          </a:p>
        </p:txBody>
      </p:sp>
      <p:sp>
        <p:nvSpPr>
          <p:cNvPr id="27657" name="Line 9"/>
          <p:cNvSpPr>
            <a:spLocks noChangeShapeType="1"/>
          </p:cNvSpPr>
          <p:nvPr/>
        </p:nvSpPr>
        <p:spPr bwMode="auto">
          <a:xfrm>
            <a:off x="1919289" y="5084763"/>
            <a:ext cx="84248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l-PL"/>
          </a:p>
        </p:txBody>
      </p:sp>
    </p:spTree>
    <p:extLst>
      <p:ext uri="{BB962C8B-B14F-4D97-AF65-F5344CB8AC3E}">
        <p14:creationId xmlns:p14="http://schemas.microsoft.com/office/powerpoint/2010/main" val="1043537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575895" y="703333"/>
            <a:ext cx="11029616" cy="988332"/>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484851" y="2080469"/>
            <a:ext cx="6140743" cy="369332"/>
          </a:xfrm>
          <a:prstGeom prst="rect">
            <a:avLst/>
          </a:prstGeom>
          <a:noFill/>
        </p:spPr>
        <p:txBody>
          <a:bodyPr wrap="square" rtlCol="0">
            <a:spAutoFit/>
          </a:bodyPr>
          <a:lstStyle/>
          <a:p>
            <a:r>
              <a:rPr lang="pl-PL" dirty="0"/>
              <a:t>Python R.E.X   np. 3.13.1</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644242" y="5364988"/>
            <a:ext cx="6140743" cy="369332"/>
          </a:xfrm>
          <a:prstGeom prst="rect">
            <a:avLst/>
          </a:prstGeom>
          <a:noFill/>
        </p:spPr>
        <p:txBody>
          <a:bodyPr wrap="square" rtlCol="0">
            <a:spAutoFit/>
          </a:bodyPr>
          <a:lstStyle/>
          <a:p>
            <a:r>
              <a:rPr lang="pl-PL"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644242" y="5751069"/>
            <a:ext cx="6140743" cy="369332"/>
          </a:xfrm>
          <a:prstGeom prst="rect">
            <a:avLst/>
          </a:prstGeom>
          <a:noFill/>
        </p:spPr>
        <p:txBody>
          <a:bodyPr wrap="square" rtlCol="0">
            <a:spAutoFit/>
          </a:bodyPr>
          <a:lstStyle/>
          <a:p>
            <a:r>
              <a:rPr lang="pl-PL"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644242" y="6153903"/>
            <a:ext cx="6140743" cy="369332"/>
          </a:xfrm>
          <a:prstGeom prst="rect">
            <a:avLst/>
          </a:prstGeom>
          <a:noFill/>
        </p:spPr>
        <p:txBody>
          <a:bodyPr wrap="square" rtlCol="0">
            <a:spAutoFit/>
          </a:bodyPr>
          <a:lstStyle/>
          <a:p>
            <a:r>
              <a:rPr lang="pl-PL"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576057" y="2499795"/>
            <a:ext cx="9020963" cy="646331"/>
          </a:xfrm>
          <a:prstGeom prst="rect">
            <a:avLst/>
          </a:prstGeom>
          <a:noFill/>
        </p:spPr>
        <p:txBody>
          <a:bodyPr wrap="square" rtlCol="0">
            <a:spAutoFit/>
          </a:bodyPr>
          <a:lstStyle/>
          <a:p>
            <a:r>
              <a:rPr lang="pl-PL"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585519" y="3448633"/>
            <a:ext cx="8758107" cy="646331"/>
          </a:xfrm>
          <a:prstGeom prst="rect">
            <a:avLst/>
          </a:prstGeom>
          <a:noFill/>
        </p:spPr>
        <p:txBody>
          <a:bodyPr wrap="square" rtlCol="0">
            <a:spAutoFit/>
          </a:bodyPr>
          <a:lstStyle/>
          <a:p>
            <a:r>
              <a:rPr lang="pl-PL"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585517" y="4391664"/>
            <a:ext cx="8758107" cy="646331"/>
          </a:xfrm>
          <a:prstGeom prst="rect">
            <a:avLst/>
          </a:prstGeom>
          <a:noFill/>
        </p:spPr>
        <p:txBody>
          <a:bodyPr wrap="square" rtlCol="0">
            <a:spAutoFit/>
          </a:bodyPr>
          <a:lstStyle/>
          <a:p>
            <a:r>
              <a:rPr lang="pl-PL"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5486401" y="5558029"/>
            <a:ext cx="4488111" cy="369332"/>
          </a:xfrm>
          <a:prstGeom prst="rect">
            <a:avLst/>
          </a:prstGeom>
          <a:noFill/>
        </p:spPr>
        <p:txBody>
          <a:bodyPr wrap="square" rtlCol="0">
            <a:spAutoFit/>
          </a:bodyPr>
          <a:lstStyle/>
          <a:p>
            <a:r>
              <a:rPr lang="pl-PL"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4383247" y="5625790"/>
            <a:ext cx="813732" cy="243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Tree>
    <p:extLst>
      <p:ext uri="{BB962C8B-B14F-4D97-AF65-F5344CB8AC3E}">
        <p14:creationId xmlns:p14="http://schemas.microsoft.com/office/powerpoint/2010/main" val="1168017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15.11.2025</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710309" y="1338733"/>
            <a:ext cx="10771385" cy="5162695"/>
          </a:xfrm>
          <a:prstGeom prst="rect">
            <a:avLst/>
          </a:prstGeom>
          <a:noFill/>
        </p:spPr>
        <p:txBody>
          <a:bodyPr wrap="square">
            <a:spAutoFit/>
          </a:bodyPr>
          <a:lstStyle/>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l"/>
            <a:r>
              <a:rPr lang="pl-PL" altLang="pl-PL" sz="3200"/>
              <a:t>Widoczność zmiennych:</a:t>
            </a:r>
          </a:p>
        </p:txBody>
      </p:sp>
      <p:sp>
        <p:nvSpPr>
          <p:cNvPr id="28675" name="Rectangle 3"/>
          <p:cNvSpPr>
            <a:spLocks noGrp="1" noChangeArrowheads="1"/>
          </p:cNvSpPr>
          <p:nvPr>
            <p:ph type="body" idx="1"/>
          </p:nvPr>
        </p:nvSpPr>
        <p:spPr/>
        <p:txBody>
          <a:bodyPr>
            <a:normAutofit/>
          </a:bodyPr>
          <a:lstStyle/>
          <a:p>
            <a:pPr>
              <a:lnSpc>
                <a:spcPct val="90000"/>
              </a:lnSpc>
            </a:pPr>
            <a:r>
              <a:rPr lang="pl-PL" altLang="pl-PL" sz="1800" dirty="0"/>
              <a:t>Wszystkie zmienne są </a:t>
            </a:r>
            <a:r>
              <a:rPr lang="pl-PL" altLang="pl-PL" sz="1800" u="sng" dirty="0"/>
              <a:t>publiczne</a:t>
            </a:r>
          </a:p>
          <a:p>
            <a:pPr>
              <a:lnSpc>
                <a:spcPct val="90000"/>
              </a:lnSpc>
            </a:pPr>
            <a:r>
              <a:rPr lang="pl-PL" altLang="pl-PL" sz="1800" dirty="0"/>
              <a:t>Zmienne prywatne na podstawie konwencji zapisuje się w postaci: __zmienna  - w trakcie wykonania zmienne o nazwach tej postaci zamieniane są na: _</a:t>
            </a:r>
            <a:r>
              <a:rPr lang="pl-PL" altLang="pl-PL" sz="1800" dirty="0" err="1"/>
              <a:t>nazwaklasy</a:t>
            </a:r>
            <a:r>
              <a:rPr lang="pl-PL" altLang="pl-PL" sz="1800" dirty="0"/>
              <a:t>__zmienna co ma na celu „ukrycie” ich przed wołaniem z zewnątrz. Jest to jedynie utrudnienie pomyłkowej zmiany wartości zmiennej w obiekcie. Fizycznie nadal możemy się dostać do tej zmiennej; w programie:</a:t>
            </a:r>
          </a:p>
          <a:p>
            <a:pPr>
              <a:lnSpc>
                <a:spcPct val="90000"/>
              </a:lnSpc>
              <a:buFontTx/>
              <a:buNone/>
            </a:pPr>
            <a:r>
              <a:rPr lang="pl-PL" altLang="pl-PL" sz="1800" dirty="0">
                <a:latin typeface="Courier New" panose="02070309020205020404" pitchFamily="49" charset="0"/>
              </a:rPr>
              <a:t>	</a:t>
            </a:r>
            <a:r>
              <a:rPr lang="en-US" altLang="pl-PL" sz="1800" dirty="0">
                <a:latin typeface="Courier New" panose="02070309020205020404" pitchFamily="49" charset="0"/>
              </a:rPr>
              <a:t>class P():</a:t>
            </a:r>
          </a:p>
          <a:p>
            <a:pPr>
              <a:lnSpc>
                <a:spcPct val="90000"/>
              </a:lnSpc>
              <a:buFontTx/>
              <a:buNone/>
            </a:pPr>
            <a:r>
              <a:rPr lang="en-US" altLang="pl-PL" sz="1800" dirty="0">
                <a:latin typeface="Courier New" panose="02070309020205020404" pitchFamily="49" charset="0"/>
              </a:rPr>
              <a:t>	</a:t>
            </a:r>
            <a:r>
              <a:rPr lang="pl-PL" altLang="pl-PL" sz="1800" dirty="0">
                <a:latin typeface="Courier New" panose="02070309020205020404" pitchFamily="49" charset="0"/>
              </a:rPr>
              <a:t>	</a:t>
            </a:r>
            <a:r>
              <a:rPr lang="en-US" altLang="pl-PL" sz="1800" dirty="0">
                <a:latin typeface="Courier New" panose="02070309020205020404" pitchFamily="49" charset="0"/>
              </a:rPr>
              <a:t>__cos = "</a:t>
            </a:r>
            <a:r>
              <a:rPr lang="pl-PL" altLang="pl-PL" sz="1800" dirty="0">
                <a:latin typeface="Courier New" panose="02070309020205020404" pitchFamily="49" charset="0"/>
              </a:rPr>
              <a:t>napis</a:t>
            </a:r>
            <a:r>
              <a:rPr lang="en-US" altLang="pl-PL" sz="1800" dirty="0">
                <a:latin typeface="Courier New" panose="02070309020205020404" pitchFamily="49" charset="0"/>
              </a:rPr>
              <a:t>"</a:t>
            </a:r>
          </a:p>
          <a:p>
            <a:pPr>
              <a:lnSpc>
                <a:spcPct val="90000"/>
              </a:lnSpc>
              <a:buFontTx/>
              <a:buNone/>
            </a:pPr>
            <a:endParaRPr lang="en-US" altLang="pl-PL" sz="1800" dirty="0">
              <a:latin typeface="Courier New" panose="02070309020205020404" pitchFamily="49" charset="0"/>
            </a:endParaRPr>
          </a:p>
          <a:p>
            <a:pPr>
              <a:lnSpc>
                <a:spcPct val="90000"/>
              </a:lnSpc>
              <a:buFontTx/>
              <a:buNone/>
            </a:pPr>
            <a:r>
              <a:rPr lang="pl-PL" altLang="pl-PL" sz="1800" dirty="0">
                <a:latin typeface="Courier New" panose="02070309020205020404" pitchFamily="49" charset="0"/>
              </a:rPr>
              <a:t>	</a:t>
            </a:r>
            <a:r>
              <a:rPr lang="en-US" altLang="pl-PL" sz="1800" dirty="0">
                <a:latin typeface="Courier New" panose="02070309020205020404" pitchFamily="49" charset="0"/>
              </a:rPr>
              <a:t>c = P()</a:t>
            </a:r>
            <a:endParaRPr lang="pl-PL" altLang="pl-PL" sz="1800" dirty="0">
              <a:latin typeface="Courier New" panose="02070309020205020404" pitchFamily="49" charset="0"/>
            </a:endParaRPr>
          </a:p>
          <a:p>
            <a:pPr>
              <a:lnSpc>
                <a:spcPct val="90000"/>
              </a:lnSpc>
              <a:buFontTx/>
              <a:buNone/>
            </a:pPr>
            <a:r>
              <a:rPr lang="pl-PL" altLang="pl-PL" sz="1800" dirty="0">
                <a:latin typeface="Courier New" panose="02070309020205020404" pitchFamily="49" charset="0"/>
              </a:rPr>
              <a:t>	</a:t>
            </a:r>
            <a:r>
              <a:rPr lang="pl-PL" altLang="pl-PL" sz="1800" dirty="0"/>
              <a:t>Wykonanie:</a:t>
            </a:r>
          </a:p>
          <a:p>
            <a:pPr>
              <a:lnSpc>
                <a:spcPct val="90000"/>
              </a:lnSpc>
              <a:buFontTx/>
              <a:buNone/>
            </a:pPr>
            <a:r>
              <a:rPr lang="pl-PL" altLang="pl-PL" sz="1800" dirty="0">
                <a:latin typeface="Courier New" panose="02070309020205020404" pitchFamily="49" charset="0"/>
              </a:rPr>
              <a:t>		</a:t>
            </a:r>
            <a:r>
              <a:rPr lang="pl-PL" altLang="pl-PL" sz="1800" dirty="0" err="1">
                <a:latin typeface="Courier New" panose="02070309020205020404" pitchFamily="49" charset="0"/>
              </a:rPr>
              <a:t>print</a:t>
            </a:r>
            <a:r>
              <a:rPr lang="pl-PL" altLang="pl-PL" sz="1800" dirty="0">
                <a:latin typeface="Courier New" panose="02070309020205020404" pitchFamily="49" charset="0"/>
              </a:rPr>
              <a:t>.__cos </a:t>
            </a:r>
            <a:r>
              <a:rPr lang="pl-PL" altLang="pl-PL" sz="1800" dirty="0"/>
              <a:t>spowoduje błąd</a:t>
            </a:r>
          </a:p>
          <a:p>
            <a:pPr>
              <a:lnSpc>
                <a:spcPct val="90000"/>
              </a:lnSpc>
              <a:buFontTx/>
              <a:buNone/>
            </a:pPr>
            <a:r>
              <a:rPr lang="pl-PL" altLang="pl-PL" sz="1800" dirty="0">
                <a:latin typeface="Courier New" panose="02070309020205020404" pitchFamily="49" charset="0"/>
              </a:rPr>
              <a:t>		</a:t>
            </a:r>
            <a:r>
              <a:rPr lang="pl-PL" altLang="pl-PL" sz="1800" dirty="0" err="1">
                <a:latin typeface="Courier New" panose="02070309020205020404" pitchFamily="49" charset="0"/>
              </a:rPr>
              <a:t>print</a:t>
            </a:r>
            <a:r>
              <a:rPr lang="pl-PL" altLang="pl-PL" sz="1800" dirty="0">
                <a:latin typeface="Courier New" panose="02070309020205020404" pitchFamily="49" charset="0"/>
              </a:rPr>
              <a:t>._</a:t>
            </a:r>
            <a:r>
              <a:rPr lang="pl-PL" altLang="pl-PL" sz="1800" dirty="0" err="1">
                <a:latin typeface="Courier New" panose="02070309020205020404" pitchFamily="49" charset="0"/>
              </a:rPr>
              <a:t>p__cos</a:t>
            </a:r>
            <a:r>
              <a:rPr lang="pl-PL" altLang="pl-PL" sz="1800" dirty="0">
                <a:latin typeface="Courier New" panose="02070309020205020404" pitchFamily="49" charset="0"/>
              </a:rPr>
              <a:t> </a:t>
            </a:r>
            <a:r>
              <a:rPr lang="pl-PL" altLang="pl-PL" sz="1800" dirty="0"/>
              <a:t>wypisze:</a:t>
            </a:r>
            <a:r>
              <a:rPr lang="pl-PL" altLang="pl-PL" sz="1800" dirty="0">
                <a:latin typeface="Courier New" panose="02070309020205020404" pitchFamily="49" charset="0"/>
              </a:rPr>
              <a:t> napis</a:t>
            </a:r>
            <a:endParaRPr lang="en-US" altLang="pl-PL" sz="1800" dirty="0">
              <a:latin typeface="Courier New" panose="02070309020205020404" pitchFamily="49" charset="0"/>
            </a:endParaRPr>
          </a:p>
          <a:p>
            <a:pPr>
              <a:lnSpc>
                <a:spcPct val="90000"/>
              </a:lnSpc>
              <a:buFontTx/>
              <a:buNone/>
            </a:pPr>
            <a:r>
              <a:rPr lang="pl-PL" altLang="pl-PL" sz="1800" dirty="0"/>
              <a:t>	</a:t>
            </a:r>
          </a:p>
        </p:txBody>
      </p:sp>
    </p:spTree>
    <p:extLst>
      <p:ext uri="{BB962C8B-B14F-4D97-AF65-F5344CB8AC3E}">
        <p14:creationId xmlns:p14="http://schemas.microsoft.com/office/powerpoint/2010/main" val="6355891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15.11.2025</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683221" y="1469109"/>
            <a:ext cx="6094603" cy="4364785"/>
          </a:xfrm>
          <a:prstGeom prst="rect">
            <a:avLst/>
          </a:prstGeom>
          <a:noFill/>
        </p:spPr>
        <p:txBody>
          <a:bodyPr wrap="square">
            <a:spAutoFit/>
          </a:bodyPr>
          <a:lstStyle/>
          <a:p>
            <a:pPr>
              <a:lnSpc>
                <a:spcPct val="107000"/>
              </a:lnSpc>
              <a:spcAft>
                <a:spcPts val="800"/>
              </a:spcAft>
            </a:pP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6982403" y="1945359"/>
            <a:ext cx="3806347" cy="2768963"/>
          </a:xfrm>
          <a:prstGeom prst="rect">
            <a:avLst/>
          </a:prstGeom>
          <a:noFill/>
        </p:spPr>
        <p:txBody>
          <a:bodyPr wrap="square">
            <a:spAutoFit/>
          </a:bodyPr>
          <a:lstStyle/>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478644" y="1283163"/>
            <a:ext cx="5298392" cy="467461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a:p>
        </p:txBody>
      </p:sp>
      <p:sp>
        <p:nvSpPr>
          <p:cNvPr id="9" name="Prostokąt 8">
            <a:extLst>
              <a:ext uri="{FF2B5EF4-FFF2-40B4-BE49-F238E27FC236}">
                <a16:creationId xmlns:a16="http://schemas.microsoft.com/office/drawing/2014/main" id="{996D6695-638B-4D80-B4F2-D43B99796D00}"/>
              </a:ext>
            </a:extLst>
          </p:cNvPr>
          <p:cNvSpPr/>
          <p:nvPr/>
        </p:nvSpPr>
        <p:spPr>
          <a:xfrm>
            <a:off x="6777825" y="1676230"/>
            <a:ext cx="4335567" cy="330722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226716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lgn="l"/>
            <a:r>
              <a:rPr lang="pl-PL" altLang="pl-PL" sz="3200"/>
              <a:t>Ciekawostki: „rekordy”</a:t>
            </a:r>
          </a:p>
        </p:txBody>
      </p:sp>
      <p:sp>
        <p:nvSpPr>
          <p:cNvPr id="29699" name="Rectangle 3"/>
          <p:cNvSpPr>
            <a:spLocks noGrp="1" noChangeArrowheads="1"/>
          </p:cNvSpPr>
          <p:nvPr>
            <p:ph type="body" idx="1"/>
          </p:nvPr>
        </p:nvSpPr>
        <p:spPr/>
        <p:txBody>
          <a:bodyPr/>
          <a:lstStyle/>
          <a:p>
            <a:pPr>
              <a:lnSpc>
                <a:spcPct val="90000"/>
              </a:lnSpc>
              <a:buFontTx/>
              <a:buNone/>
            </a:pPr>
            <a:r>
              <a:rPr lang="pl-PL" altLang="pl-PL" sz="1800"/>
              <a:t>class Employee: </a:t>
            </a:r>
          </a:p>
          <a:p>
            <a:pPr>
              <a:lnSpc>
                <a:spcPct val="90000"/>
              </a:lnSpc>
              <a:buFontTx/>
              <a:buNone/>
            </a:pPr>
            <a:r>
              <a:rPr lang="pl-PL" altLang="pl-PL" sz="1800"/>
              <a:t>	pass </a:t>
            </a:r>
          </a:p>
          <a:p>
            <a:pPr>
              <a:lnSpc>
                <a:spcPct val="90000"/>
              </a:lnSpc>
              <a:buFontTx/>
              <a:buNone/>
            </a:pPr>
            <a:endParaRPr lang="pl-PL" altLang="pl-PL" sz="1800"/>
          </a:p>
          <a:p>
            <a:pPr>
              <a:lnSpc>
                <a:spcPct val="90000"/>
              </a:lnSpc>
              <a:buFontTx/>
              <a:buNone/>
            </a:pPr>
            <a:r>
              <a:rPr lang="pl-PL" altLang="pl-PL" sz="1800"/>
              <a:t>john = Employee() </a:t>
            </a:r>
            <a:r>
              <a:rPr lang="pl-PL" altLang="pl-PL" sz="1800">
                <a:solidFill>
                  <a:schemeClr val="hlink"/>
                </a:solidFill>
              </a:rPr>
              <a:t># Stworzenie pustego „rekordu” pracownika</a:t>
            </a:r>
          </a:p>
          <a:p>
            <a:pPr>
              <a:lnSpc>
                <a:spcPct val="90000"/>
              </a:lnSpc>
              <a:buFontTx/>
              <a:buNone/>
            </a:pPr>
            <a:endParaRPr lang="pl-PL" altLang="pl-PL" sz="1800"/>
          </a:p>
          <a:p>
            <a:pPr>
              <a:lnSpc>
                <a:spcPct val="90000"/>
              </a:lnSpc>
              <a:buFontTx/>
              <a:buNone/>
            </a:pPr>
            <a:r>
              <a:rPr lang="pl-PL" altLang="pl-PL" sz="1800">
                <a:solidFill>
                  <a:schemeClr val="hlink"/>
                </a:solidFill>
              </a:rPr>
              <a:t># Wypełnienie pól pracownika</a:t>
            </a:r>
          </a:p>
          <a:p>
            <a:pPr>
              <a:lnSpc>
                <a:spcPct val="90000"/>
              </a:lnSpc>
              <a:buFontTx/>
              <a:buNone/>
            </a:pPr>
            <a:r>
              <a:rPr lang="pl-PL" altLang="pl-PL" sz="1800"/>
              <a:t>john.name = 'John Doe' </a:t>
            </a:r>
          </a:p>
          <a:p>
            <a:pPr>
              <a:lnSpc>
                <a:spcPct val="90000"/>
              </a:lnSpc>
              <a:buFontTx/>
              <a:buNone/>
            </a:pPr>
            <a:r>
              <a:rPr lang="pl-PL" altLang="pl-PL" sz="1800"/>
              <a:t>john.dept = 'computer lab' </a:t>
            </a:r>
          </a:p>
          <a:p>
            <a:pPr>
              <a:lnSpc>
                <a:spcPct val="90000"/>
              </a:lnSpc>
              <a:buFontTx/>
              <a:buNone/>
            </a:pPr>
            <a:r>
              <a:rPr lang="pl-PL" altLang="pl-PL" sz="1800"/>
              <a:t>john.salary = 1000 </a:t>
            </a:r>
          </a:p>
        </p:txBody>
      </p:sp>
    </p:spTree>
    <p:extLst>
      <p:ext uri="{BB962C8B-B14F-4D97-AF65-F5344CB8AC3E}">
        <p14:creationId xmlns:p14="http://schemas.microsoft.com/office/powerpoint/2010/main" val="3993884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15.11.2025</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1107793" y="1344998"/>
            <a:ext cx="10503017" cy="4975849"/>
          </a:xfrm>
          <a:prstGeom prst="rect">
            <a:avLst/>
          </a:prstGeom>
          <a:noFill/>
        </p:spPr>
        <p:txBody>
          <a:bodyPr wrap="square">
            <a:spAutoFit/>
          </a:bodyPr>
          <a:lstStyle/>
          <a:p>
            <a:pPr>
              <a:lnSpc>
                <a:spcPct val="107000"/>
              </a:lnSpc>
              <a:spcAft>
                <a:spcPts val="800"/>
              </a:spcAft>
            </a:pPr>
            <a:r>
              <a:rPr lang="pl-PL"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40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40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15.11.2025</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1017166" y="1447889"/>
            <a:ext cx="8495951" cy="4309641"/>
          </a:xfrm>
          <a:prstGeom prst="rect">
            <a:avLst/>
          </a:prstGeom>
          <a:noFill/>
        </p:spPr>
        <p:txBody>
          <a:bodyPr wrap="square">
            <a:spAutoFit/>
          </a:bodyPr>
          <a:lstStyle/>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E6F0BB-7EDA-4F7C-871E-AFE770D33A2F}"/>
              </a:ext>
            </a:extLst>
          </p:cNvPr>
          <p:cNvSpPr>
            <a:spLocks noGrp="1"/>
          </p:cNvSpPr>
          <p:nvPr>
            <p:ph type="title"/>
          </p:nvPr>
        </p:nvSpPr>
        <p:spPr/>
        <p:txBody>
          <a:bodyPr/>
          <a:lstStyle/>
          <a:p>
            <a:r>
              <a:rPr lang="pl-PL" dirty="0"/>
              <a:t>Format </a:t>
            </a:r>
            <a:r>
              <a:rPr lang="pl-PL" dirty="0" err="1"/>
              <a:t>json</a:t>
            </a:r>
            <a:endParaRPr lang="pl-PL" dirty="0"/>
          </a:p>
        </p:txBody>
      </p:sp>
      <p:sp>
        <p:nvSpPr>
          <p:cNvPr id="3" name="Symbol zastępczy daty 2">
            <a:extLst>
              <a:ext uri="{FF2B5EF4-FFF2-40B4-BE49-F238E27FC236}">
                <a16:creationId xmlns:a16="http://schemas.microsoft.com/office/drawing/2014/main" id="{A73D60EC-73AC-4696-8A5B-17C16C7DCFEE}"/>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E600365F-15A8-4563-91A0-6059A42144EE}"/>
              </a:ext>
            </a:extLst>
          </p:cNvPr>
          <p:cNvSpPr txBox="1"/>
          <p:nvPr/>
        </p:nvSpPr>
        <p:spPr>
          <a:xfrm>
            <a:off x="6763624" y="2394218"/>
            <a:ext cx="4913851" cy="2862322"/>
          </a:xfrm>
          <a:prstGeom prst="rect">
            <a:avLst/>
          </a:prstGeom>
          <a:noFill/>
        </p:spPr>
        <p:txBody>
          <a:bodyPr wrap="square">
            <a:spAutoFit/>
          </a:bodyPr>
          <a:lstStyle/>
          <a:p>
            <a:r>
              <a:rPr lang="en-US" dirty="0">
                <a:solidFill>
                  <a:srgbClr val="0000CD"/>
                </a:solidFill>
                <a:effectLst/>
              </a:rPr>
              <a:t>import</a:t>
            </a:r>
            <a:r>
              <a:rPr lang="en-US" dirty="0">
                <a:solidFill>
                  <a:srgbClr val="000000"/>
                </a:solidFill>
                <a:effectLst/>
              </a:rPr>
              <a:t> json</a:t>
            </a:r>
            <a:br>
              <a:rPr lang="en-US" dirty="0">
                <a:solidFill>
                  <a:srgbClr val="000000"/>
                </a:solidFill>
                <a:effectLst/>
              </a:rPr>
            </a:br>
            <a:br>
              <a:rPr lang="en-US" dirty="0">
                <a:solidFill>
                  <a:srgbClr val="000000"/>
                </a:solidFill>
                <a:effectLst/>
              </a:rPr>
            </a:br>
            <a:r>
              <a:rPr lang="en-US" dirty="0">
                <a:solidFill>
                  <a:srgbClr val="008000"/>
                </a:solidFill>
                <a:effectLst/>
              </a:rPr>
              <a:t># some JSON:</a:t>
            </a:r>
            <a:br>
              <a:rPr lang="en-US" dirty="0">
                <a:solidFill>
                  <a:srgbClr val="008000"/>
                </a:solidFill>
                <a:effectLst/>
              </a:rPr>
            </a:br>
            <a:r>
              <a:rPr lang="en-US" dirty="0">
                <a:solidFill>
                  <a:srgbClr val="000000"/>
                </a:solidFill>
                <a:effectLst/>
              </a:rPr>
              <a:t>x =  </a:t>
            </a:r>
            <a:r>
              <a:rPr lang="en-US" dirty="0">
                <a:solidFill>
                  <a:srgbClr val="A52A2A"/>
                </a:solidFill>
                <a:effectLst/>
              </a:rPr>
              <a:t>'{ "</a:t>
            </a:r>
            <a:r>
              <a:rPr lang="en-US" dirty="0" err="1">
                <a:solidFill>
                  <a:srgbClr val="A52A2A"/>
                </a:solidFill>
                <a:effectLst/>
              </a:rPr>
              <a:t>name":"John</a:t>
            </a:r>
            <a:r>
              <a:rPr lang="en-US" dirty="0">
                <a:solidFill>
                  <a:srgbClr val="A52A2A"/>
                </a:solidFill>
                <a:effectLst/>
              </a:rPr>
              <a:t>", "age":30, "</a:t>
            </a:r>
            <a:r>
              <a:rPr lang="en-US" dirty="0" err="1">
                <a:solidFill>
                  <a:srgbClr val="A52A2A"/>
                </a:solidFill>
                <a:effectLst/>
              </a:rPr>
              <a:t>city":"New</a:t>
            </a:r>
            <a:r>
              <a:rPr lang="en-US" dirty="0">
                <a:solidFill>
                  <a:srgbClr val="A52A2A"/>
                </a:solidFill>
                <a:effectLst/>
              </a:rPr>
              <a:t> York"}'</a:t>
            </a:r>
            <a:br>
              <a:rPr lang="en-US" dirty="0">
                <a:solidFill>
                  <a:srgbClr val="000000"/>
                </a:solidFill>
                <a:effectLst/>
              </a:rPr>
            </a:br>
            <a:br>
              <a:rPr lang="en-US" dirty="0">
                <a:solidFill>
                  <a:srgbClr val="000000"/>
                </a:solidFill>
                <a:effectLst/>
              </a:rPr>
            </a:br>
            <a:r>
              <a:rPr lang="en-US" dirty="0">
                <a:solidFill>
                  <a:srgbClr val="008000"/>
                </a:solidFill>
                <a:effectLst/>
              </a:rPr>
              <a:t># parse x:</a:t>
            </a:r>
            <a:br>
              <a:rPr lang="en-US" dirty="0">
                <a:solidFill>
                  <a:srgbClr val="008000"/>
                </a:solidFill>
                <a:effectLst/>
              </a:rPr>
            </a:br>
            <a:r>
              <a:rPr lang="en-US" dirty="0">
                <a:solidFill>
                  <a:srgbClr val="000000"/>
                </a:solidFill>
                <a:effectLst/>
              </a:rPr>
              <a:t>y = </a:t>
            </a:r>
            <a:r>
              <a:rPr lang="en-US" dirty="0" err="1">
                <a:solidFill>
                  <a:srgbClr val="000000"/>
                </a:solidFill>
                <a:effectLst/>
              </a:rPr>
              <a:t>json.loads</a:t>
            </a:r>
            <a:r>
              <a:rPr lang="en-US" dirty="0">
                <a:solidFill>
                  <a:srgbClr val="000000"/>
                </a:solidFill>
                <a:effectLst/>
              </a:rPr>
              <a:t>(x)</a:t>
            </a:r>
            <a:br>
              <a:rPr lang="en-US" dirty="0">
                <a:solidFill>
                  <a:srgbClr val="000000"/>
                </a:solidFill>
                <a:effectLst/>
              </a:rPr>
            </a:br>
            <a:br>
              <a:rPr lang="en-US" dirty="0">
                <a:solidFill>
                  <a:srgbClr val="000000"/>
                </a:solidFill>
                <a:effectLst/>
              </a:rPr>
            </a:br>
            <a:r>
              <a:rPr lang="en-US" dirty="0">
                <a:solidFill>
                  <a:srgbClr val="008000"/>
                </a:solidFill>
                <a:effectLst/>
              </a:rPr>
              <a:t># the result is a Python dictionary:</a:t>
            </a:r>
            <a:br>
              <a:rPr lang="en-US" dirty="0">
                <a:solidFill>
                  <a:srgbClr val="008000"/>
                </a:solidFill>
                <a:effectLst/>
              </a:rPr>
            </a:br>
            <a:r>
              <a:rPr lang="en-US" dirty="0">
                <a:solidFill>
                  <a:srgbClr val="0000CD"/>
                </a:solidFill>
                <a:effectLst/>
              </a:rPr>
              <a:t>print</a:t>
            </a:r>
            <a:r>
              <a:rPr lang="en-US" dirty="0">
                <a:solidFill>
                  <a:srgbClr val="000000"/>
                </a:solidFill>
                <a:effectLst/>
              </a:rPr>
              <a:t>(y[</a:t>
            </a:r>
            <a:r>
              <a:rPr lang="en-US" dirty="0">
                <a:solidFill>
                  <a:srgbClr val="A52A2A"/>
                </a:solidFill>
                <a:effectLst/>
              </a:rPr>
              <a:t>"age"</a:t>
            </a:r>
            <a:r>
              <a:rPr lang="en-US" dirty="0">
                <a:solidFill>
                  <a:srgbClr val="000000"/>
                </a:solidFill>
                <a:effectLst/>
              </a:rPr>
              <a:t>]) </a:t>
            </a:r>
            <a:endParaRPr lang="pl-PL" dirty="0"/>
          </a:p>
        </p:txBody>
      </p:sp>
      <p:sp>
        <p:nvSpPr>
          <p:cNvPr id="7" name="pole tekstowe 6">
            <a:extLst>
              <a:ext uri="{FF2B5EF4-FFF2-40B4-BE49-F238E27FC236}">
                <a16:creationId xmlns:a16="http://schemas.microsoft.com/office/drawing/2014/main" id="{CF0483BA-39C5-490E-90CA-88ACF47FC51F}"/>
              </a:ext>
            </a:extLst>
          </p:cNvPr>
          <p:cNvSpPr txBox="1"/>
          <p:nvPr/>
        </p:nvSpPr>
        <p:spPr>
          <a:xfrm>
            <a:off x="575895" y="1722937"/>
            <a:ext cx="6059798" cy="3416320"/>
          </a:xfrm>
          <a:prstGeom prst="rect">
            <a:avLst/>
          </a:prstGeom>
          <a:noFill/>
        </p:spPr>
        <p:txBody>
          <a:bodyPr wrap="square">
            <a:spAutoFit/>
          </a:bodyPr>
          <a:lstStyle/>
          <a:p>
            <a:r>
              <a:rPr lang="pl-PL" dirty="0"/>
              <a:t>JavaScript Object </a:t>
            </a:r>
            <a:r>
              <a:rPr lang="pl-PL" dirty="0" err="1"/>
              <a:t>Notation</a:t>
            </a:r>
            <a:r>
              <a:rPr lang="pl-PL" dirty="0"/>
              <a:t>, JSON– lekki format wymiany danych komputerowych. JSON jest formatem tekstowym, bazującym na podzbiorze języka JavaScript. Typ MIME dla formatu JSON to </a:t>
            </a:r>
            <a:r>
              <a:rPr lang="pl-PL" dirty="0" err="1"/>
              <a:t>application</a:t>
            </a:r>
            <a:r>
              <a:rPr lang="pl-PL" dirty="0"/>
              <a:t>/</a:t>
            </a:r>
            <a:r>
              <a:rPr lang="pl-PL" dirty="0" err="1"/>
              <a:t>json</a:t>
            </a:r>
            <a:r>
              <a:rPr lang="pl-PL" dirty="0"/>
              <a:t>. Format został opisany w dokumencie RFC 4627.</a:t>
            </a:r>
          </a:p>
          <a:p>
            <a:endParaRPr lang="pl-PL" dirty="0"/>
          </a:p>
          <a:p>
            <a:r>
              <a:rPr lang="pl-PL" dirty="0"/>
              <a:t>Pomimo nazwy, JSON jest formatem niezależnym od konkretnego języka. Wiele języków programowania obsługuje ten format danych przez dodatkowe pakiety bądź biblioteki. Wśród nich są </a:t>
            </a:r>
            <a:r>
              <a:rPr lang="pl-PL" dirty="0" err="1"/>
              <a:t>ActionScript</a:t>
            </a:r>
            <a:r>
              <a:rPr lang="pl-PL" dirty="0"/>
              <a:t>, C, C++, C#, </a:t>
            </a:r>
            <a:r>
              <a:rPr lang="pl-PL" dirty="0" err="1"/>
              <a:t>ColdFusion</a:t>
            </a:r>
            <a:r>
              <a:rPr lang="pl-PL" dirty="0"/>
              <a:t>, E, Java, JavaScript, ML, </a:t>
            </a:r>
            <a:r>
              <a:rPr lang="pl-PL" dirty="0" err="1"/>
              <a:t>Objective</a:t>
            </a:r>
            <a:r>
              <a:rPr lang="pl-PL" dirty="0"/>
              <a:t> CAML, Perl, PHP, </a:t>
            </a:r>
            <a:r>
              <a:rPr lang="pl-PL" dirty="0" err="1"/>
              <a:t>Python</a:t>
            </a:r>
            <a:r>
              <a:rPr lang="pl-PL" dirty="0"/>
              <a:t>, R, REBOL oraz </a:t>
            </a:r>
            <a:r>
              <a:rPr lang="pl-PL" dirty="0" err="1"/>
              <a:t>Ruby</a:t>
            </a:r>
            <a:r>
              <a:rPr lang="pl-PL" dirty="0"/>
              <a:t>. </a:t>
            </a:r>
          </a:p>
        </p:txBody>
      </p:sp>
    </p:spTree>
    <p:extLst>
      <p:ext uri="{BB962C8B-B14F-4D97-AF65-F5344CB8AC3E}">
        <p14:creationId xmlns:p14="http://schemas.microsoft.com/office/powerpoint/2010/main" val="12566337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897243" y="1797145"/>
            <a:ext cx="5369028" cy="3658083"/>
          </a:xfrm>
          <a:prstGeom prst="rect">
            <a:avLst/>
          </a:prstGeom>
        </p:spPr>
      </p:pic>
      <p:pic>
        <p:nvPicPr>
          <p:cNvPr id="3" name="Obraz 2"/>
          <p:cNvPicPr>
            <a:picLocks noChangeAspect="1"/>
          </p:cNvPicPr>
          <p:nvPr/>
        </p:nvPicPr>
        <p:blipFill rotWithShape="1">
          <a:blip r:embed="rId3"/>
          <a:srcRect l="41535" t="42147" r="29930" b="28518"/>
          <a:stretch/>
        </p:blipFill>
        <p:spPr>
          <a:xfrm>
            <a:off x="6097317" y="2026469"/>
            <a:ext cx="5790127" cy="3199435"/>
          </a:xfrm>
          <a:prstGeom prst="rect">
            <a:avLst/>
          </a:prstGeom>
        </p:spPr>
      </p:pic>
      <p:sp>
        <p:nvSpPr>
          <p:cNvPr id="4" name="pole tekstowe 3"/>
          <p:cNvSpPr txBox="1"/>
          <p:nvPr/>
        </p:nvSpPr>
        <p:spPr>
          <a:xfrm>
            <a:off x="5684982" y="1434754"/>
            <a:ext cx="6359237" cy="954107"/>
          </a:xfrm>
          <a:prstGeom prst="rect">
            <a:avLst/>
          </a:prstGeom>
          <a:noFill/>
        </p:spPr>
        <p:txBody>
          <a:bodyPr wrap="square" rtlCol="0">
            <a:spAutoFit/>
          </a:bodyPr>
          <a:lstStyle/>
          <a:p>
            <a:r>
              <a:rPr lang="pl-PL" sz="2800" dirty="0"/>
              <a:t>Hierarchia elementów w dokumencie XML</a:t>
            </a:r>
          </a:p>
        </p:txBody>
      </p:sp>
      <p:sp>
        <p:nvSpPr>
          <p:cNvPr id="6" name="Tytuł 1">
            <a:extLst>
              <a:ext uri="{FF2B5EF4-FFF2-40B4-BE49-F238E27FC236}">
                <a16:creationId xmlns:a16="http://schemas.microsoft.com/office/drawing/2014/main" id="{A75866EF-372D-AACE-5695-64DE6E07F25E}"/>
              </a:ext>
            </a:extLst>
          </p:cNvPr>
          <p:cNvSpPr txBox="1">
            <a:spLocks/>
          </p:cNvSpPr>
          <p:nvPr/>
        </p:nvSpPr>
        <p:spPr>
          <a:xfrm>
            <a:off x="1074186" y="358803"/>
            <a:ext cx="9821955" cy="554182"/>
          </a:xfrm>
          <a:prstGeom prst="rect">
            <a:avLst/>
          </a:prstGeom>
        </p:spPr>
        <p:txBody>
          <a:bodyPr/>
          <a:lstStyle>
            <a:lvl1pPr algn="l" defTabSz="914400" rtl="0" eaLnBrk="1" latinLnBrk="0" hangingPunct="1">
              <a:lnSpc>
                <a:spcPct val="90000"/>
              </a:lnSpc>
              <a:spcBef>
                <a:spcPct val="0"/>
              </a:spcBef>
              <a:buNone/>
              <a:defRPr lang="pl-PL" sz="4800" kern="1200" cap="all" spc="300" baseline="0">
                <a:solidFill>
                  <a:schemeClr val="tx1"/>
                </a:solidFill>
                <a:latin typeface="+mj-lt"/>
                <a:ea typeface="+mj-ea"/>
                <a:cs typeface="Posterama" panose="020B0504020200020000" pitchFamily="34" charset="0"/>
              </a:defRPr>
            </a:lvl1pPr>
          </a:lstStyle>
          <a:p>
            <a:r>
              <a:rPr lang="pl-PL" dirty="0"/>
              <a:t>Język XML</a:t>
            </a:r>
          </a:p>
        </p:txBody>
      </p:sp>
    </p:spTree>
    <p:extLst>
      <p:ext uri="{BB962C8B-B14F-4D97-AF65-F5344CB8AC3E}">
        <p14:creationId xmlns:p14="http://schemas.microsoft.com/office/powerpoint/2010/main" val="3852630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a:xfrm>
            <a:off x="0" y="0"/>
            <a:ext cx="0" cy="0"/>
          </a:xfrm>
        </p:spPr>
        <p:txBody>
          <a:bodyPr rtlCol="0"/>
          <a:ls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888493" y="2130643"/>
            <a:ext cx="10546400" cy="3416320"/>
          </a:xfrm>
          <a:prstGeom prst="rect">
            <a:avLst/>
          </a:prstGeom>
          <a:noFill/>
        </p:spPr>
        <p:txBody>
          <a:bodyPr wrap="square">
            <a:spAutoFit/>
          </a:bodyPr>
          <a:lstStyle/>
          <a:p>
            <a:endParaRPr lang="pl-PL" dirty="0"/>
          </a:p>
          <a:p>
            <a:pPr marL="342891" indent="-342891">
              <a:buFont typeface="+mj-lt"/>
              <a:buAutoNum type="arabicPeriod"/>
            </a:pPr>
            <a:r>
              <a:rPr lang="pl-PL" dirty="0"/>
              <a:t>    </a:t>
            </a:r>
            <a:r>
              <a:rPr lang="pl-PL" dirty="0" err="1"/>
              <a:t>xml.etree.ElementTree</a:t>
            </a:r>
            <a:r>
              <a:rPr lang="pl-PL" dirty="0"/>
              <a:t>: the </a:t>
            </a:r>
            <a:r>
              <a:rPr lang="pl-PL" dirty="0" err="1"/>
              <a:t>ElementTree</a:t>
            </a:r>
            <a:r>
              <a:rPr lang="pl-PL" dirty="0"/>
              <a:t> API, prosty i lekki procesor XML</a:t>
            </a:r>
          </a:p>
          <a:p>
            <a:pPr marL="342891" indent="-342891">
              <a:buFont typeface="+mj-lt"/>
              <a:buAutoNum type="arabicPeriod"/>
            </a:pPr>
            <a:endParaRPr lang="pl-PL" dirty="0"/>
          </a:p>
          <a:p>
            <a:pPr marL="342891" indent="-342891">
              <a:buFont typeface="+mj-lt"/>
              <a:buAutoNum type="arabicPeriod"/>
            </a:pPr>
            <a:r>
              <a:rPr lang="pl-PL" dirty="0"/>
              <a:t>    </a:t>
            </a:r>
            <a:r>
              <a:rPr lang="pl-PL" dirty="0" err="1"/>
              <a:t>xml.dom</a:t>
            </a:r>
            <a:r>
              <a:rPr lang="pl-PL" dirty="0"/>
              <a:t>:  definicja DOM API</a:t>
            </a:r>
          </a:p>
          <a:p>
            <a:pPr marL="342891" indent="-342891">
              <a:buFont typeface="+mj-lt"/>
              <a:buAutoNum type="arabicPeriod"/>
            </a:pPr>
            <a:endParaRPr lang="pl-PL" dirty="0"/>
          </a:p>
          <a:p>
            <a:pPr marL="342891" indent="-342891">
              <a:buFont typeface="+mj-lt"/>
              <a:buAutoNum type="arabicPeriod"/>
            </a:pPr>
            <a:r>
              <a:rPr lang="pl-PL" dirty="0"/>
              <a:t>    </a:t>
            </a:r>
            <a:r>
              <a:rPr lang="pl-PL" dirty="0" err="1"/>
              <a:t>xml.dom.minidom</a:t>
            </a:r>
            <a:r>
              <a:rPr lang="pl-PL" dirty="0"/>
              <a:t>: minimalna implementacja DOM</a:t>
            </a:r>
          </a:p>
          <a:p>
            <a:pPr marL="342891" indent="-342891">
              <a:buFont typeface="+mj-lt"/>
              <a:buAutoNum type="arabicPeriod"/>
            </a:pPr>
            <a:endParaRPr lang="pl-PL" dirty="0"/>
          </a:p>
          <a:p>
            <a:pPr marL="342891" indent="-342891">
              <a:buFont typeface="+mj-lt"/>
              <a:buAutoNum type="arabicPeriod"/>
            </a:pPr>
            <a:r>
              <a:rPr lang="pl-PL" dirty="0"/>
              <a:t>    </a:t>
            </a:r>
            <a:r>
              <a:rPr lang="pl-PL" dirty="0" err="1"/>
              <a:t>xml.dom.pulldom</a:t>
            </a:r>
            <a:r>
              <a:rPr lang="pl-PL" dirty="0"/>
              <a:t>: wsparcie dla budowy częściowego drzewa DOM</a:t>
            </a:r>
          </a:p>
          <a:p>
            <a:pPr marL="342891" indent="-342891">
              <a:buFont typeface="+mj-lt"/>
              <a:buAutoNum type="arabicPeriod"/>
            </a:pPr>
            <a:endParaRPr lang="pl-PL" dirty="0"/>
          </a:p>
          <a:p>
            <a:pPr marL="342891" indent="-342891">
              <a:buFont typeface="+mj-lt"/>
              <a:buAutoNum type="arabicPeriod"/>
            </a:pPr>
            <a:r>
              <a:rPr lang="pl-PL" dirty="0"/>
              <a:t>    </a:t>
            </a:r>
            <a:r>
              <a:rPr lang="pl-PL" dirty="0" err="1"/>
              <a:t>xml.sax</a:t>
            </a:r>
            <a:r>
              <a:rPr lang="pl-PL" dirty="0"/>
              <a:t>:  podstawowe klasy i funkcje SAX2</a:t>
            </a:r>
          </a:p>
          <a:p>
            <a:pPr marL="342891" indent="-342891">
              <a:buFont typeface="+mj-lt"/>
              <a:buAutoNum type="arabicPeriod"/>
            </a:pPr>
            <a:endParaRPr lang="pl-PL" dirty="0"/>
          </a:p>
          <a:p>
            <a:pPr marL="342891" indent="-342891">
              <a:buFont typeface="+mj-lt"/>
              <a:buAutoNum type="arabicPeriod"/>
            </a:pPr>
            <a:r>
              <a:rPr lang="pl-PL" dirty="0"/>
              <a:t>    </a:t>
            </a:r>
            <a:r>
              <a:rPr lang="pl-PL" dirty="0" err="1"/>
              <a:t>xml.parsers.expat</a:t>
            </a:r>
            <a:r>
              <a:rPr lang="pl-PL" dirty="0"/>
              <a:t>: </a:t>
            </a:r>
            <a:r>
              <a:rPr lang="pl-PL" dirty="0" err="1"/>
              <a:t>parser</a:t>
            </a:r>
            <a:r>
              <a:rPr lang="pl-PL" dirty="0"/>
              <a:t> </a:t>
            </a:r>
            <a:r>
              <a:rPr lang="pl-PL" dirty="0" err="1"/>
              <a:t>Expat</a:t>
            </a:r>
            <a:endParaRPr lang="pl-PL" dirty="0"/>
          </a:p>
        </p:txBody>
      </p:sp>
    </p:spTree>
    <p:extLst>
      <p:ext uri="{BB962C8B-B14F-4D97-AF65-F5344CB8AC3E}">
        <p14:creationId xmlns:p14="http://schemas.microsoft.com/office/powerpoint/2010/main" val="39842461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6B5454F-ACED-478E-BB25-FAD565DB7768}"/>
              </a:ext>
            </a:extLst>
          </p:cNvPr>
          <p:cNvSpPr>
            <a:spLocks noGrp="1"/>
          </p:cNvSpPr>
          <p:nvPr>
            <p:ph type="title"/>
          </p:nvPr>
        </p:nvSpPr>
        <p:spPr/>
        <p:txBody>
          <a:bodyPr/>
          <a:lstStyle/>
          <a:p>
            <a:r>
              <a:rPr lang="pl-PL" dirty="0"/>
              <a:t>Moduły w języku </a:t>
            </a:r>
            <a:r>
              <a:rPr lang="pl-PL" dirty="0" err="1"/>
              <a:t>python</a:t>
            </a:r>
            <a:endParaRPr lang="pl-PL" dirty="0"/>
          </a:p>
        </p:txBody>
      </p:sp>
      <p:sp>
        <p:nvSpPr>
          <p:cNvPr id="3" name="Symbol zastępczy daty 2">
            <a:extLst>
              <a:ext uri="{FF2B5EF4-FFF2-40B4-BE49-F238E27FC236}">
                <a16:creationId xmlns:a16="http://schemas.microsoft.com/office/drawing/2014/main" id="{74403918-5662-493F-B637-679CFFFB6826}"/>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E7788E58-EE3A-45D8-A048-0375B9AD4ED8}"/>
              </a:ext>
            </a:extLst>
          </p:cNvPr>
          <p:cNvSpPr txBox="1"/>
          <p:nvPr/>
        </p:nvSpPr>
        <p:spPr>
          <a:xfrm>
            <a:off x="575894" y="2033167"/>
            <a:ext cx="10682132" cy="2862322"/>
          </a:xfrm>
          <a:prstGeom prst="rect">
            <a:avLst/>
          </a:prstGeom>
          <a:noFill/>
        </p:spPr>
        <p:txBody>
          <a:bodyPr wrap="square">
            <a:spAutoFit/>
          </a:bodyPr>
          <a:lstStyle/>
          <a:p>
            <a:r>
              <a:rPr lang="pl-PL" dirty="0"/>
              <a:t>W </a:t>
            </a:r>
            <a:r>
              <a:rPr lang="pl-PL" dirty="0" err="1"/>
              <a:t>Pythonie</a:t>
            </a:r>
            <a:r>
              <a:rPr lang="pl-PL" dirty="0"/>
              <a:t> moduły są po prostu plikami z rozszerzeniem </a:t>
            </a:r>
            <a:r>
              <a:rPr lang="pl-PL" dirty="0" err="1"/>
              <a:t>py</a:t>
            </a:r>
            <a:r>
              <a:rPr lang="pl-PL" dirty="0"/>
              <a:t>, w których zawarto pewien zestaw różnego rodzaju kodu  funkcje, obiekty, struktury danych. Moduły importujemy do swojego programu za pomocą komendy import.</a:t>
            </a:r>
          </a:p>
          <a:p>
            <a:endParaRPr lang="pl-PL" dirty="0"/>
          </a:p>
          <a:p>
            <a:r>
              <a:rPr lang="pl-PL" dirty="0"/>
              <a:t>W Dokumentacji </a:t>
            </a:r>
            <a:r>
              <a:rPr lang="pl-PL" dirty="0" err="1"/>
              <a:t>Pythona</a:t>
            </a:r>
            <a:r>
              <a:rPr lang="pl-PL" dirty="0"/>
              <a:t> można znaleźć pełną listę wbudowanych modułów standardowej biblioteki </a:t>
            </a:r>
            <a:r>
              <a:rPr lang="pl-PL" dirty="0" err="1"/>
              <a:t>Pythona</a:t>
            </a:r>
            <a:r>
              <a:rPr lang="pl-PL" dirty="0"/>
              <a:t>.</a:t>
            </a:r>
          </a:p>
          <a:p>
            <a:endParaRPr lang="pl-PL" dirty="0"/>
          </a:p>
          <a:p>
            <a:r>
              <a:rPr lang="pl-PL" dirty="0"/>
              <a:t>Najpierw moduł jest ładowany w wykonujący się skrypt </a:t>
            </a:r>
            <a:r>
              <a:rPr lang="pl-PL" dirty="0" err="1"/>
              <a:t>Pythona</a:t>
            </a:r>
            <a:r>
              <a:rPr lang="pl-PL" dirty="0"/>
              <a:t>. Potem jego zawartość jest odczytywana tak, jakbyśmy to my napisali ten kod wcześniej. Bardzo często jeden moduł importuje inne. Jeśli zdarzy się, że interpreter dwa razy napotka polecenie dołączenia tego samego modułu, to drugie polecenie zostanie zignorowane.</a:t>
            </a:r>
          </a:p>
        </p:txBody>
      </p:sp>
    </p:spTree>
    <p:extLst>
      <p:ext uri="{BB962C8B-B14F-4D97-AF65-F5344CB8AC3E}">
        <p14:creationId xmlns:p14="http://schemas.microsoft.com/office/powerpoint/2010/main" val="3315159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016467" y="777876"/>
            <a:ext cx="8229600" cy="706437"/>
          </a:xfrm>
        </p:spPr>
        <p:txBody>
          <a:bodyPr/>
          <a:lstStyle/>
          <a:p>
            <a:pPr algn="l"/>
            <a:r>
              <a:rPr lang="pl-PL" altLang="pl-PL" sz="3200" dirty="0"/>
              <a:t>Idea języka:</a:t>
            </a:r>
          </a:p>
        </p:txBody>
      </p:sp>
      <p:sp>
        <p:nvSpPr>
          <p:cNvPr id="7171" name="Rectangle 3"/>
          <p:cNvSpPr>
            <a:spLocks noGrp="1" noChangeArrowheads="1"/>
          </p:cNvSpPr>
          <p:nvPr>
            <p:ph type="body" idx="1"/>
          </p:nvPr>
        </p:nvSpPr>
        <p:spPr>
          <a:xfrm>
            <a:off x="1880532" y="1794707"/>
            <a:ext cx="8229600" cy="4641851"/>
          </a:xfrm>
        </p:spPr>
        <p:txBody>
          <a:bodyPr/>
          <a:lstStyle/>
          <a:p>
            <a:pPr marL="0" indent="0">
              <a:buNone/>
            </a:pPr>
            <a:r>
              <a:rPr lang="pl-PL" altLang="pl-PL" sz="180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800" dirty="0"/>
          </a:p>
          <a:p>
            <a:pPr marL="0" indent="0">
              <a:buNone/>
            </a:pPr>
            <a:r>
              <a:rPr lang="pl-PL" altLang="pl-PL" sz="1800" dirty="0"/>
              <a:t>„Istnieje cała masa typowych zadań programistycznych, które są łatwe w Pythonie”</a:t>
            </a:r>
          </a:p>
          <a:p>
            <a:pPr marL="0" indent="0">
              <a:buNone/>
            </a:pPr>
            <a:r>
              <a:rPr lang="pl-PL" altLang="pl-PL" sz="1800" dirty="0"/>
              <a:t>/Guido van Rossum/</a:t>
            </a:r>
          </a:p>
          <a:p>
            <a:pPr marL="0" indent="0">
              <a:buNone/>
            </a:pPr>
            <a:endParaRPr lang="pl-PL" altLang="pl-PL" sz="1800" dirty="0"/>
          </a:p>
          <a:p>
            <a:pPr marL="0" indent="0">
              <a:buNone/>
            </a:pPr>
            <a:r>
              <a:rPr lang="pl-PL" altLang="pl-PL" sz="1800" dirty="0"/>
              <a:t>„W Pythonie każdy symbol, który wpisujesz, jest niezbędny”</a:t>
            </a:r>
          </a:p>
          <a:p>
            <a:pPr marL="0" indent="0">
              <a:buNone/>
            </a:pPr>
            <a:r>
              <a:rPr lang="pl-PL" altLang="pl-PL" sz="1800" dirty="0"/>
              <a:t>/Guido van Rossum/</a:t>
            </a:r>
          </a:p>
          <a:p>
            <a:pPr marL="0" indent="0">
              <a:buNone/>
            </a:pPr>
            <a:endParaRPr lang="pl-PL" altLang="pl-PL" sz="1800" dirty="0"/>
          </a:p>
        </p:txBody>
      </p:sp>
    </p:spTree>
    <p:extLst>
      <p:ext uri="{BB962C8B-B14F-4D97-AF65-F5344CB8AC3E}">
        <p14:creationId xmlns:p14="http://schemas.microsoft.com/office/powerpoint/2010/main" val="14195181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63BC6C6-444A-4545-88B8-8B0B7E411D64}"/>
              </a:ext>
            </a:extLst>
          </p:cNvPr>
          <p:cNvSpPr>
            <a:spLocks noGrp="1"/>
          </p:cNvSpPr>
          <p:nvPr>
            <p:ph type="title"/>
          </p:nvPr>
        </p:nvSpPr>
        <p:spPr/>
        <p:txBody>
          <a:bodyPr/>
          <a:lstStyle/>
          <a:p>
            <a:r>
              <a:rPr lang="pl-PL" dirty="0" err="1"/>
              <a:t>metaprogramowanie</a:t>
            </a:r>
            <a:endParaRPr lang="pl-PL" dirty="0"/>
          </a:p>
        </p:txBody>
      </p:sp>
      <p:sp>
        <p:nvSpPr>
          <p:cNvPr id="3" name="Symbol zastępczy daty 2">
            <a:extLst>
              <a:ext uri="{FF2B5EF4-FFF2-40B4-BE49-F238E27FC236}">
                <a16:creationId xmlns:a16="http://schemas.microsoft.com/office/drawing/2014/main" id="{4A9B5C48-314D-4C23-81CC-8806F046F0C2}"/>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3BDF6987-BA07-45D2-BE41-C4F1C2EDF5F0}"/>
              </a:ext>
            </a:extLst>
          </p:cNvPr>
          <p:cNvSpPr txBox="1"/>
          <p:nvPr/>
        </p:nvSpPr>
        <p:spPr>
          <a:xfrm>
            <a:off x="575894" y="2020990"/>
            <a:ext cx="8495951" cy="1754326"/>
          </a:xfrm>
          <a:prstGeom prst="rect">
            <a:avLst/>
          </a:prstGeom>
          <a:noFill/>
        </p:spPr>
        <p:txBody>
          <a:bodyPr wrap="square">
            <a:spAutoFit/>
          </a:bodyPr>
          <a:lstStyle/>
          <a:p>
            <a:r>
              <a:rPr lang="pl-PL" b="1" dirty="0" err="1"/>
              <a:t>Metaprogramowanie</a:t>
            </a:r>
            <a:r>
              <a:rPr lang="pl-PL" dirty="0"/>
              <a:t> – technika umożliwiająca programom tworzenie lub modyfikację kodu innych programów (lub ich samych). Program będący w stanie modyfikować lub generować kod innego programu nazywa się </a:t>
            </a:r>
            <a:r>
              <a:rPr lang="pl-PL" dirty="0" err="1"/>
              <a:t>metaprogramem</a:t>
            </a:r>
            <a:r>
              <a:rPr lang="pl-PL" dirty="0"/>
              <a:t>.</a:t>
            </a:r>
          </a:p>
          <a:p>
            <a:endParaRPr lang="pl-PL" dirty="0"/>
          </a:p>
          <a:p>
            <a:r>
              <a:rPr lang="pl-PL" dirty="0"/>
              <a:t>Wykorzystanie zasad </a:t>
            </a:r>
            <a:r>
              <a:rPr lang="pl-PL" dirty="0" err="1"/>
              <a:t>metaprogramowania</a:t>
            </a:r>
            <a:r>
              <a:rPr lang="pl-PL" dirty="0"/>
              <a:t> pozwala na przykład na dynamiczną modyfikację programu podczas jego kompilacji. </a:t>
            </a:r>
          </a:p>
        </p:txBody>
      </p:sp>
      <p:sp>
        <p:nvSpPr>
          <p:cNvPr id="7" name="pole tekstowe 6">
            <a:extLst>
              <a:ext uri="{FF2B5EF4-FFF2-40B4-BE49-F238E27FC236}">
                <a16:creationId xmlns:a16="http://schemas.microsoft.com/office/drawing/2014/main" id="{DC67301C-6EC6-4FA7-8B20-2C67C9E211DB}"/>
              </a:ext>
            </a:extLst>
          </p:cNvPr>
          <p:cNvSpPr txBox="1"/>
          <p:nvPr/>
        </p:nvSpPr>
        <p:spPr>
          <a:xfrm>
            <a:off x="575893" y="4315947"/>
            <a:ext cx="8559717" cy="369332"/>
          </a:xfrm>
          <a:prstGeom prst="rect">
            <a:avLst/>
          </a:prstGeom>
          <a:noFill/>
        </p:spPr>
        <p:txBody>
          <a:bodyPr wrap="square">
            <a:spAutoFit/>
          </a:bodyPr>
          <a:lstStyle/>
          <a:p>
            <a:r>
              <a:rPr lang="pl-PL" b="1" dirty="0" err="1"/>
              <a:t>Python</a:t>
            </a:r>
            <a:r>
              <a:rPr lang="pl-PL" dirty="0"/>
              <a:t> jest językiem refleksyjnym – wykonywany program jest traktowany jak dane.</a:t>
            </a:r>
          </a:p>
        </p:txBody>
      </p:sp>
    </p:spTree>
    <p:extLst>
      <p:ext uri="{BB962C8B-B14F-4D97-AF65-F5344CB8AC3E}">
        <p14:creationId xmlns:p14="http://schemas.microsoft.com/office/powerpoint/2010/main" val="417339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6C7AEC-B179-4A0B-9BA1-D1813C491B01}"/>
              </a:ext>
            </a:extLst>
          </p:cNvPr>
          <p:cNvSpPr>
            <a:spLocks noGrp="1"/>
          </p:cNvSpPr>
          <p:nvPr>
            <p:ph type="title"/>
          </p:nvPr>
        </p:nvSpPr>
        <p:spPr/>
        <p:txBody>
          <a:bodyPr/>
          <a:lstStyle/>
          <a:p>
            <a:r>
              <a:rPr lang="pl-PL" dirty="0" err="1"/>
              <a:t>metaprogramowanie</a:t>
            </a:r>
            <a:endParaRPr lang="pl-PL" dirty="0"/>
          </a:p>
        </p:txBody>
      </p:sp>
      <p:sp>
        <p:nvSpPr>
          <p:cNvPr id="3" name="Symbol zastępczy daty 2">
            <a:extLst>
              <a:ext uri="{FF2B5EF4-FFF2-40B4-BE49-F238E27FC236}">
                <a16:creationId xmlns:a16="http://schemas.microsoft.com/office/drawing/2014/main" id="{089FA8C5-66A1-4DD3-B588-BD0DE04EA0A8}"/>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C1554E89-7922-46C4-96C5-D013A5C9BF30}"/>
              </a:ext>
            </a:extLst>
          </p:cNvPr>
          <p:cNvSpPr txBox="1"/>
          <p:nvPr/>
        </p:nvSpPr>
        <p:spPr>
          <a:xfrm>
            <a:off x="1101055" y="2294200"/>
            <a:ext cx="6094602" cy="923330"/>
          </a:xfrm>
          <a:prstGeom prst="rect">
            <a:avLst/>
          </a:prstGeom>
          <a:noFill/>
        </p:spPr>
        <p:txBody>
          <a:bodyPr wrap="square">
            <a:spAutoFit/>
          </a:bodyPr>
          <a:lstStyle/>
          <a:p>
            <a:r>
              <a:rPr lang="pl-PL" dirty="0"/>
              <a:t>Klasy są obiektami: </a:t>
            </a:r>
          </a:p>
          <a:p>
            <a:pPr marL="285750" indent="-285750">
              <a:buFont typeface="Arial" panose="020B0604020202020204" pitchFamily="34" charset="0"/>
              <a:buChar char="•"/>
            </a:pPr>
            <a:r>
              <a:rPr lang="pl-PL" dirty="0"/>
              <a:t>klasy </a:t>
            </a:r>
            <a:r>
              <a:rPr lang="pl-PL" dirty="0" err="1"/>
              <a:t>type</a:t>
            </a:r>
            <a:r>
              <a:rPr lang="pl-PL" dirty="0"/>
              <a:t>– </a:t>
            </a:r>
            <a:r>
              <a:rPr lang="pl-PL" dirty="0" err="1"/>
              <a:t>new</a:t>
            </a:r>
            <a:r>
              <a:rPr lang="pl-PL" dirty="0"/>
              <a:t>-style </a:t>
            </a:r>
            <a:r>
              <a:rPr lang="pl-PL" dirty="0" err="1"/>
              <a:t>classes</a:t>
            </a:r>
            <a:r>
              <a:rPr lang="pl-PL" dirty="0"/>
              <a:t>  (kasy w nowym stylu)</a:t>
            </a:r>
          </a:p>
          <a:p>
            <a:pPr marL="285750" indent="-285750">
              <a:buFont typeface="Arial" panose="020B0604020202020204" pitchFamily="34" charset="0"/>
              <a:buChar char="•"/>
            </a:pPr>
            <a:r>
              <a:rPr lang="pl-PL" dirty="0"/>
              <a:t>klasy </a:t>
            </a:r>
            <a:r>
              <a:rPr lang="pl-PL" dirty="0" err="1"/>
              <a:t>types.ClassType</a:t>
            </a:r>
            <a:r>
              <a:rPr lang="pl-PL" dirty="0"/>
              <a:t>– </a:t>
            </a:r>
            <a:r>
              <a:rPr lang="pl-PL" dirty="0" err="1"/>
              <a:t>classic</a:t>
            </a:r>
            <a:r>
              <a:rPr lang="pl-PL" dirty="0"/>
              <a:t> </a:t>
            </a:r>
            <a:r>
              <a:rPr lang="pl-PL" dirty="0" err="1"/>
              <a:t>classes</a:t>
            </a:r>
            <a:r>
              <a:rPr lang="pl-PL" dirty="0"/>
              <a:t> (klasyczne)</a:t>
            </a:r>
          </a:p>
        </p:txBody>
      </p:sp>
      <p:sp>
        <p:nvSpPr>
          <p:cNvPr id="7" name="pole tekstowe 6">
            <a:extLst>
              <a:ext uri="{FF2B5EF4-FFF2-40B4-BE49-F238E27FC236}">
                <a16:creationId xmlns:a16="http://schemas.microsoft.com/office/drawing/2014/main" id="{5A1E4051-6E5B-4558-B775-38DE04DD30CA}"/>
              </a:ext>
            </a:extLst>
          </p:cNvPr>
          <p:cNvSpPr txBox="1"/>
          <p:nvPr/>
        </p:nvSpPr>
        <p:spPr>
          <a:xfrm>
            <a:off x="1168166" y="3470574"/>
            <a:ext cx="10517697" cy="369332"/>
          </a:xfrm>
          <a:prstGeom prst="rect">
            <a:avLst/>
          </a:prstGeom>
          <a:noFill/>
        </p:spPr>
        <p:txBody>
          <a:bodyPr wrap="square">
            <a:spAutoFit/>
          </a:bodyPr>
          <a:lstStyle/>
          <a:p>
            <a:r>
              <a:rPr lang="pl-PL" dirty="0"/>
              <a:t>W </a:t>
            </a:r>
            <a:r>
              <a:rPr lang="pl-PL" dirty="0" err="1"/>
              <a:t>metaprogramowaniu</a:t>
            </a:r>
            <a:r>
              <a:rPr lang="pl-PL" dirty="0"/>
              <a:t> nic nie stoi na przeszkodzie, aby klasy były obiektami dowolnej klasy (</a:t>
            </a:r>
            <a:r>
              <a:rPr lang="pl-PL" dirty="0" err="1"/>
              <a:t>metaklasy</a:t>
            </a:r>
            <a:r>
              <a:rPr lang="pl-PL" dirty="0"/>
              <a:t>)</a:t>
            </a:r>
          </a:p>
        </p:txBody>
      </p:sp>
      <p:sp>
        <p:nvSpPr>
          <p:cNvPr id="9" name="pole tekstowe 8">
            <a:extLst>
              <a:ext uri="{FF2B5EF4-FFF2-40B4-BE49-F238E27FC236}">
                <a16:creationId xmlns:a16="http://schemas.microsoft.com/office/drawing/2014/main" id="{9EB0D9A3-928D-4511-BA5B-A614FB955D0E}"/>
              </a:ext>
            </a:extLst>
          </p:cNvPr>
          <p:cNvSpPr txBox="1"/>
          <p:nvPr/>
        </p:nvSpPr>
        <p:spPr>
          <a:xfrm>
            <a:off x="1168166" y="4508449"/>
            <a:ext cx="6094602" cy="1200329"/>
          </a:xfrm>
          <a:prstGeom prst="rect">
            <a:avLst/>
          </a:prstGeom>
          <a:noFill/>
        </p:spPr>
        <p:txBody>
          <a:bodyPr wrap="square">
            <a:spAutoFit/>
          </a:bodyPr>
          <a:lstStyle/>
          <a:p>
            <a:r>
              <a:rPr lang="pl-PL" b="1" dirty="0"/>
              <a:t>Dlaczego </a:t>
            </a:r>
            <a:r>
              <a:rPr lang="pl-PL" b="1" dirty="0" err="1"/>
              <a:t>metaprogramujemy</a:t>
            </a:r>
            <a:r>
              <a:rPr lang="pl-PL" b="1" dirty="0"/>
              <a:t>?</a:t>
            </a:r>
          </a:p>
          <a:p>
            <a:endParaRPr lang="pl-PL" dirty="0"/>
          </a:p>
          <a:p>
            <a:pPr marL="285750" indent="-285750">
              <a:buFont typeface="Arial" panose="020B0604020202020204" pitchFamily="34" charset="0"/>
              <a:buChar char="•"/>
            </a:pPr>
            <a:r>
              <a:rPr lang="pl-PL" dirty="0"/>
              <a:t>kontrola tworzenia klasy (metody__</a:t>
            </a:r>
            <a:r>
              <a:rPr lang="pl-PL" dirty="0" err="1"/>
              <a:t>new</a:t>
            </a:r>
            <a:r>
              <a:rPr lang="pl-PL" dirty="0"/>
              <a:t>__i__</a:t>
            </a:r>
            <a:r>
              <a:rPr lang="pl-PL" dirty="0" err="1"/>
              <a:t>init</a:t>
            </a:r>
            <a:r>
              <a:rPr lang="pl-PL" dirty="0"/>
              <a:t>__)</a:t>
            </a:r>
          </a:p>
          <a:p>
            <a:pPr marL="285750" indent="-285750">
              <a:buFont typeface="Arial" panose="020B0604020202020204" pitchFamily="34" charset="0"/>
              <a:buChar char="•"/>
            </a:pPr>
            <a:r>
              <a:rPr lang="pl-PL" dirty="0"/>
              <a:t>kontrola tworzenia obiektów klasy (metoda__</a:t>
            </a:r>
            <a:r>
              <a:rPr lang="pl-PL" dirty="0" err="1"/>
              <a:t>call</a:t>
            </a:r>
            <a:r>
              <a:rPr lang="pl-PL" dirty="0"/>
              <a:t>__)</a:t>
            </a:r>
          </a:p>
        </p:txBody>
      </p:sp>
    </p:spTree>
    <p:extLst>
      <p:ext uri="{BB962C8B-B14F-4D97-AF65-F5344CB8AC3E}">
        <p14:creationId xmlns:p14="http://schemas.microsoft.com/office/powerpoint/2010/main" val="36581579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14C53AF-0378-4E72-B8F6-DE432CD5751F}"/>
              </a:ext>
            </a:extLst>
          </p:cNvPr>
          <p:cNvSpPr>
            <a:spLocks noGrp="1"/>
          </p:cNvSpPr>
          <p:nvPr>
            <p:ph type="title"/>
          </p:nvPr>
        </p:nvSpPr>
        <p:spPr/>
        <p:txBody>
          <a:bodyPr/>
          <a:lstStyle/>
          <a:p>
            <a:r>
              <a:rPr lang="pl-PL" dirty="0" err="1"/>
              <a:t>metaprogramowanie</a:t>
            </a:r>
            <a:endParaRPr lang="pl-PL" dirty="0"/>
          </a:p>
        </p:txBody>
      </p:sp>
      <p:sp>
        <p:nvSpPr>
          <p:cNvPr id="3" name="Symbol zastępczy daty 2">
            <a:extLst>
              <a:ext uri="{FF2B5EF4-FFF2-40B4-BE49-F238E27FC236}">
                <a16:creationId xmlns:a16="http://schemas.microsoft.com/office/drawing/2014/main" id="{4512DE73-9E18-45B8-B0A8-D12251B96BB2}"/>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F645E854-7859-4A23-B6AF-237437C38C38}"/>
              </a:ext>
            </a:extLst>
          </p:cNvPr>
          <p:cNvSpPr txBox="1"/>
          <p:nvPr/>
        </p:nvSpPr>
        <p:spPr>
          <a:xfrm>
            <a:off x="832607" y="1971142"/>
            <a:ext cx="6094602" cy="1477328"/>
          </a:xfrm>
          <a:prstGeom prst="rect">
            <a:avLst/>
          </a:prstGeom>
          <a:noFill/>
        </p:spPr>
        <p:txBody>
          <a:bodyPr wrap="square">
            <a:spAutoFit/>
          </a:bodyPr>
          <a:lstStyle/>
          <a:p>
            <a:r>
              <a:rPr lang="pl-PL" dirty="0" err="1"/>
              <a:t>Metaklasa</a:t>
            </a:r>
            <a:r>
              <a:rPr lang="pl-PL" dirty="0"/>
              <a:t> danej klasy jest określona przez:</a:t>
            </a:r>
          </a:p>
          <a:p>
            <a:pPr marL="285750" indent="-285750">
              <a:buFont typeface="Arial" panose="020B0604020202020204" pitchFamily="34" charset="0"/>
              <a:buChar char="•"/>
            </a:pPr>
            <a:r>
              <a:rPr lang="pl-PL" dirty="0"/>
              <a:t>Atrybut __</a:t>
            </a:r>
            <a:r>
              <a:rPr lang="pl-PL" dirty="0" err="1"/>
              <a:t>metaclass</a:t>
            </a:r>
            <a:r>
              <a:rPr lang="pl-PL" dirty="0"/>
              <a:t>__</a:t>
            </a:r>
          </a:p>
          <a:p>
            <a:pPr marL="285750" indent="-285750">
              <a:buFont typeface="Arial" panose="020B0604020202020204" pitchFamily="34" charset="0"/>
              <a:buChar char="•"/>
            </a:pPr>
            <a:r>
              <a:rPr lang="pl-PL" dirty="0" err="1"/>
              <a:t>metaklasa</a:t>
            </a:r>
            <a:r>
              <a:rPr lang="pl-PL" dirty="0"/>
              <a:t> jednej z klas bazowych</a:t>
            </a:r>
          </a:p>
          <a:p>
            <a:pPr marL="285750" indent="-285750">
              <a:buFont typeface="Arial" panose="020B0604020202020204" pitchFamily="34" charset="0"/>
              <a:buChar char="•"/>
            </a:pPr>
            <a:r>
              <a:rPr lang="pl-PL" dirty="0"/>
              <a:t>zmienną globalną __</a:t>
            </a:r>
            <a:r>
              <a:rPr lang="pl-PL" dirty="0" err="1"/>
              <a:t>metaclass</a:t>
            </a:r>
            <a:r>
              <a:rPr lang="pl-PL" dirty="0"/>
              <a:t>__</a:t>
            </a:r>
          </a:p>
          <a:p>
            <a:pPr marL="285750" indent="-285750">
              <a:buFont typeface="Arial" panose="020B0604020202020204" pitchFamily="34" charset="0"/>
              <a:buChar char="•"/>
            </a:pPr>
            <a:r>
              <a:rPr lang="pl-PL" dirty="0" err="1"/>
              <a:t>types.ClassType</a:t>
            </a:r>
            <a:endParaRPr lang="pl-PL" dirty="0"/>
          </a:p>
        </p:txBody>
      </p:sp>
      <p:sp>
        <p:nvSpPr>
          <p:cNvPr id="7" name="pole tekstowe 6">
            <a:extLst>
              <a:ext uri="{FF2B5EF4-FFF2-40B4-BE49-F238E27FC236}">
                <a16:creationId xmlns:a16="http://schemas.microsoft.com/office/drawing/2014/main" id="{F14182A2-79C8-448D-B4C5-352D851CCB8D}"/>
              </a:ext>
            </a:extLst>
          </p:cNvPr>
          <p:cNvSpPr txBox="1"/>
          <p:nvPr/>
        </p:nvSpPr>
        <p:spPr>
          <a:xfrm>
            <a:off x="731940" y="3701622"/>
            <a:ext cx="6094602" cy="2339102"/>
          </a:xfrm>
          <a:prstGeom prst="rect">
            <a:avLst/>
          </a:prstGeom>
          <a:noFill/>
        </p:spPr>
        <p:txBody>
          <a:bodyPr wrap="square">
            <a:spAutoFit/>
          </a:bodyPr>
          <a:lstStyle/>
          <a:p>
            <a:r>
              <a:rPr lang="pl-PL" b="1" dirty="0"/>
              <a:t>Tworzenie klasy skutkuje wywołaniem </a:t>
            </a:r>
            <a:r>
              <a:rPr lang="pl-PL" b="1" dirty="0" err="1"/>
              <a:t>metaklasy</a:t>
            </a:r>
            <a:r>
              <a:rPr lang="pl-PL" b="1" dirty="0"/>
              <a:t>:</a:t>
            </a:r>
          </a:p>
          <a:p>
            <a:endParaRPr lang="pl-PL" dirty="0"/>
          </a:p>
          <a:p>
            <a:r>
              <a:rPr lang="pl-PL" sz="2000" b="1" dirty="0"/>
              <a:t>M(</a:t>
            </a:r>
            <a:r>
              <a:rPr lang="pl-PL" sz="2000" b="1" dirty="0" err="1"/>
              <a:t>name</a:t>
            </a:r>
            <a:r>
              <a:rPr lang="pl-PL" sz="2000" b="1" dirty="0"/>
              <a:t> ,  </a:t>
            </a:r>
            <a:r>
              <a:rPr lang="pl-PL" sz="2000" b="1" dirty="0" err="1"/>
              <a:t>bases</a:t>
            </a:r>
            <a:r>
              <a:rPr lang="pl-PL" sz="2000" b="1" dirty="0"/>
              <a:t> , </a:t>
            </a:r>
            <a:r>
              <a:rPr lang="pl-PL" sz="2000" b="1" dirty="0" err="1"/>
              <a:t>dict</a:t>
            </a:r>
            <a:r>
              <a:rPr lang="pl-PL" sz="2000" b="1" dirty="0"/>
              <a:t>)</a:t>
            </a:r>
          </a:p>
          <a:p>
            <a:endParaRPr lang="pl-PL" dirty="0"/>
          </a:p>
          <a:p>
            <a:r>
              <a:rPr lang="pl-PL" dirty="0"/>
              <a:t>gdzie:</a:t>
            </a:r>
          </a:p>
          <a:p>
            <a:r>
              <a:rPr lang="pl-PL" b="1" dirty="0" err="1"/>
              <a:t>name</a:t>
            </a:r>
            <a:r>
              <a:rPr lang="pl-PL" dirty="0"/>
              <a:t>– nazwa klasy</a:t>
            </a:r>
          </a:p>
          <a:p>
            <a:r>
              <a:rPr lang="pl-PL" b="1" dirty="0" err="1"/>
              <a:t>bases</a:t>
            </a:r>
            <a:r>
              <a:rPr lang="pl-PL" dirty="0"/>
              <a:t>– klasy bazowe</a:t>
            </a:r>
          </a:p>
          <a:p>
            <a:r>
              <a:rPr lang="pl-PL" b="1" dirty="0" err="1"/>
              <a:t>dict</a:t>
            </a:r>
            <a:r>
              <a:rPr lang="pl-PL" dirty="0"/>
              <a:t>– elementy klasy</a:t>
            </a:r>
          </a:p>
        </p:txBody>
      </p:sp>
    </p:spTree>
    <p:extLst>
      <p:ext uri="{BB962C8B-B14F-4D97-AF65-F5344CB8AC3E}">
        <p14:creationId xmlns:p14="http://schemas.microsoft.com/office/powerpoint/2010/main" val="3673299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1AF525-5D3B-4EF8-AEF6-79380F3F875A}"/>
              </a:ext>
            </a:extLst>
          </p:cNvPr>
          <p:cNvSpPr>
            <a:spLocks noGrp="1"/>
          </p:cNvSpPr>
          <p:nvPr>
            <p:ph type="title"/>
          </p:nvPr>
        </p:nvSpPr>
        <p:spPr/>
        <p:txBody>
          <a:bodyPr/>
          <a:lstStyle/>
          <a:p>
            <a:r>
              <a:rPr lang="pl-PL" dirty="0"/>
              <a:t>enumeracje</a:t>
            </a:r>
          </a:p>
        </p:txBody>
      </p:sp>
      <p:sp>
        <p:nvSpPr>
          <p:cNvPr id="3" name="Symbol zastępczy daty 2">
            <a:extLst>
              <a:ext uri="{FF2B5EF4-FFF2-40B4-BE49-F238E27FC236}">
                <a16:creationId xmlns:a16="http://schemas.microsoft.com/office/drawing/2014/main" id="{382E6072-CB74-4FAB-9F53-E2C742DD2A9D}"/>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A0614366-037F-411B-B74E-261299EBBCAB}"/>
              </a:ext>
            </a:extLst>
          </p:cNvPr>
          <p:cNvSpPr txBox="1"/>
          <p:nvPr/>
        </p:nvSpPr>
        <p:spPr>
          <a:xfrm>
            <a:off x="731940" y="2782669"/>
            <a:ext cx="4133675" cy="923330"/>
          </a:xfrm>
          <a:prstGeom prst="rect">
            <a:avLst/>
          </a:prstGeom>
          <a:noFill/>
        </p:spPr>
        <p:txBody>
          <a:bodyPr wrap="square">
            <a:spAutoFit/>
          </a:bodyPr>
          <a:lstStyle/>
          <a:p>
            <a:r>
              <a:rPr lang="pl-PL" dirty="0" err="1"/>
              <a:t>enumerate</a:t>
            </a:r>
            <a:r>
              <a:rPr lang="pl-PL" dirty="0"/>
              <a:t> () jest metodą języka </a:t>
            </a:r>
            <a:r>
              <a:rPr lang="pl-PL" dirty="0" err="1"/>
              <a:t>Python</a:t>
            </a:r>
            <a:r>
              <a:rPr lang="pl-PL" dirty="0"/>
              <a:t>, </a:t>
            </a:r>
            <a:r>
              <a:rPr lang="pl-PL" dirty="0" err="1"/>
              <a:t>kótra</a:t>
            </a:r>
            <a:r>
              <a:rPr lang="pl-PL" dirty="0"/>
              <a:t> dodaje licznik do iteracji i zwraca go (obiekt </a:t>
            </a:r>
            <a:r>
              <a:rPr lang="pl-PL" dirty="0" err="1"/>
              <a:t>enumerate</a:t>
            </a:r>
            <a:r>
              <a:rPr lang="pl-PL" dirty="0"/>
              <a:t>). </a:t>
            </a:r>
          </a:p>
        </p:txBody>
      </p:sp>
      <p:sp>
        <p:nvSpPr>
          <p:cNvPr id="6" name="pole tekstowe 5">
            <a:extLst>
              <a:ext uri="{FF2B5EF4-FFF2-40B4-BE49-F238E27FC236}">
                <a16:creationId xmlns:a16="http://schemas.microsoft.com/office/drawing/2014/main" id="{12581630-F246-4021-A619-441D00A1EB76}"/>
              </a:ext>
            </a:extLst>
          </p:cNvPr>
          <p:cNvSpPr txBox="1"/>
          <p:nvPr/>
        </p:nvSpPr>
        <p:spPr>
          <a:xfrm>
            <a:off x="5365458" y="2062611"/>
            <a:ext cx="6094602" cy="3416320"/>
          </a:xfrm>
          <a:prstGeom prst="rect">
            <a:avLst/>
          </a:prstGeom>
          <a:noFill/>
        </p:spPr>
        <p:txBody>
          <a:bodyPr wrap="square">
            <a:spAutoFit/>
          </a:bodyPr>
          <a:lstStyle/>
          <a:p>
            <a:r>
              <a:rPr lang="pl-PL" sz="1800" dirty="0" err="1">
                <a:solidFill>
                  <a:srgbClr val="000000"/>
                </a:solidFill>
                <a:latin typeface="Consolas" panose="020B0609020204030204" pitchFamily="49" charset="0"/>
              </a:rPr>
              <a:t>countries</a:t>
            </a:r>
            <a:r>
              <a:rPr lang="pl-PL" sz="1800" dirty="0">
                <a:solidFill>
                  <a:srgbClr val="000000"/>
                </a:solidFill>
                <a:latin typeface="Consolas" panose="020B0609020204030204" pitchFamily="49" charset="0"/>
              </a:rPr>
              <a:t> = [</a:t>
            </a:r>
            <a:r>
              <a:rPr lang="pl-PL" sz="1800" dirty="0">
                <a:solidFill>
                  <a:srgbClr val="A31515"/>
                </a:solidFill>
                <a:latin typeface="Consolas" panose="020B0609020204030204" pitchFamily="49" charset="0"/>
              </a:rPr>
              <a:t>'Polska'</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'Niemcy'</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'Grecja'</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'Szwecja'</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'Rosja'</a:t>
            </a:r>
            <a:r>
              <a:rPr lang="pl-PL" sz="1800" dirty="0">
                <a:solidFill>
                  <a:srgbClr val="000000"/>
                </a:solidFill>
                <a:latin typeface="Consolas" panose="020B0609020204030204" pitchFamily="49" charset="0"/>
              </a:rPr>
              <a:t>]</a:t>
            </a:r>
          </a:p>
          <a:p>
            <a:endParaRPr lang="pl-PL" sz="1800" dirty="0">
              <a:solidFill>
                <a:srgbClr val="000000"/>
              </a:solidFill>
              <a:latin typeface="Consolas" panose="020B0609020204030204" pitchFamily="49" charset="0"/>
            </a:endParaRPr>
          </a:p>
          <a:p>
            <a:r>
              <a:rPr lang="pl-PL" sz="1800" dirty="0">
                <a:solidFill>
                  <a:srgbClr val="000000"/>
                </a:solidFill>
                <a:latin typeface="Consolas" panose="020B0609020204030204" pitchFamily="49" charset="0"/>
              </a:rPr>
              <a:t>i = 0</a:t>
            </a:r>
          </a:p>
          <a:p>
            <a:r>
              <a:rPr lang="pl-PL" sz="1800" dirty="0">
                <a:solidFill>
                  <a:srgbClr val="0000FF"/>
                </a:solidFill>
                <a:latin typeface="Consolas" panose="020B0609020204030204" pitchFamily="49" charset="0"/>
              </a:rPr>
              <a:t>for</a:t>
            </a:r>
            <a:r>
              <a:rPr lang="pl-PL" sz="1800" dirty="0">
                <a:solidFill>
                  <a:srgbClr val="000000"/>
                </a:solidFill>
                <a:latin typeface="Consolas" panose="020B0609020204030204" pitchFamily="49" charset="0"/>
              </a:rPr>
              <a:t> country </a:t>
            </a:r>
            <a:r>
              <a:rPr lang="pl-PL" sz="1800" dirty="0">
                <a:solidFill>
                  <a:srgbClr val="0000FF"/>
                </a:solidFill>
                <a:latin typeface="Consolas" panose="020B0609020204030204" pitchFamily="49" charset="0"/>
              </a:rPr>
              <a:t>in</a:t>
            </a:r>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countries</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(i, country)</a:t>
            </a:r>
          </a:p>
          <a:p>
            <a:r>
              <a:rPr lang="pl-PL" sz="1800" dirty="0">
                <a:solidFill>
                  <a:srgbClr val="000000"/>
                </a:solidFill>
                <a:latin typeface="Consolas" panose="020B0609020204030204" pitchFamily="49" charset="0"/>
              </a:rPr>
              <a:t>    i += 1</a:t>
            </a:r>
          </a:p>
          <a:p>
            <a:endParaRPr lang="pl-PL" sz="1800" dirty="0">
              <a:solidFill>
                <a:srgbClr val="000000"/>
              </a:solidFill>
              <a:latin typeface="Consolas" panose="020B0609020204030204" pitchFamily="49" charset="0"/>
            </a:endParaRPr>
          </a:p>
          <a:p>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a:t>
            </a:r>
            <a:r>
              <a:rPr lang="pl-PL" sz="1800" dirty="0">
                <a:solidFill>
                  <a:srgbClr val="000000"/>
                </a:solidFill>
                <a:latin typeface="Consolas" panose="020B0609020204030204" pitchFamily="49" charset="0"/>
              </a:rPr>
              <a:t>)</a:t>
            </a:r>
          </a:p>
          <a:p>
            <a:endParaRPr lang="pl-PL"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for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a:t>
            </a:r>
            <a:r>
              <a:rPr lang="en-US" sz="1800" dirty="0">
                <a:solidFill>
                  <a:srgbClr val="000000"/>
                </a:solidFill>
                <a:latin typeface="Consolas" panose="020B0609020204030204" pitchFamily="49" charset="0"/>
              </a:rPr>
              <a:t>, country </a:t>
            </a:r>
            <a:r>
              <a:rPr lang="en-US" sz="1800" dirty="0">
                <a:solidFill>
                  <a:srgbClr val="0000FF"/>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enumerate</a:t>
            </a:r>
            <a:r>
              <a:rPr lang="en-US" sz="1800" dirty="0">
                <a:solidFill>
                  <a:srgbClr val="000000"/>
                </a:solidFill>
                <a:latin typeface="Consolas" panose="020B0609020204030204" pitchFamily="49" charset="0"/>
              </a:rPr>
              <a:t>(countries):</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 (i, country)</a:t>
            </a:r>
            <a:endParaRPr lang="pl-PL" dirty="0"/>
          </a:p>
        </p:txBody>
      </p:sp>
    </p:spTree>
    <p:extLst>
      <p:ext uri="{BB962C8B-B14F-4D97-AF65-F5344CB8AC3E}">
        <p14:creationId xmlns:p14="http://schemas.microsoft.com/office/powerpoint/2010/main" val="1324123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353830-E18E-43DC-B763-7E764A2459E4}"/>
              </a:ext>
            </a:extLst>
          </p:cNvPr>
          <p:cNvSpPr>
            <a:spLocks noGrp="1"/>
          </p:cNvSpPr>
          <p:nvPr>
            <p:ph type="title"/>
          </p:nvPr>
        </p:nvSpPr>
        <p:spPr/>
        <p:txBody>
          <a:bodyPr/>
          <a:lstStyle/>
          <a:p>
            <a:r>
              <a:rPr lang="pl-PL" dirty="0"/>
              <a:t>wielowątkowość</a:t>
            </a:r>
          </a:p>
        </p:txBody>
      </p:sp>
      <p:sp>
        <p:nvSpPr>
          <p:cNvPr id="3" name="Symbol zastępczy daty 2">
            <a:extLst>
              <a:ext uri="{FF2B5EF4-FFF2-40B4-BE49-F238E27FC236}">
                <a16:creationId xmlns:a16="http://schemas.microsoft.com/office/drawing/2014/main" id="{62ABE71D-036E-4D6C-A0AB-81A9670A5445}"/>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B4F3A07C-7661-4C01-B215-73D072B271EE}"/>
              </a:ext>
            </a:extLst>
          </p:cNvPr>
          <p:cNvSpPr txBox="1"/>
          <p:nvPr/>
        </p:nvSpPr>
        <p:spPr>
          <a:xfrm>
            <a:off x="855676" y="2054870"/>
            <a:ext cx="9672507" cy="1200329"/>
          </a:xfrm>
          <a:prstGeom prst="rect">
            <a:avLst/>
          </a:prstGeom>
          <a:noFill/>
        </p:spPr>
        <p:txBody>
          <a:bodyPr wrap="square">
            <a:spAutoFit/>
          </a:bodyPr>
          <a:lstStyle/>
          <a:p>
            <a:r>
              <a:rPr lang="pl-PL" b="1" dirty="0"/>
              <a:t>Wątek (ang.  </a:t>
            </a:r>
            <a:r>
              <a:rPr lang="pl-PL" b="1" dirty="0" err="1"/>
              <a:t>thread</a:t>
            </a:r>
            <a:r>
              <a:rPr lang="pl-PL" b="1" dirty="0"/>
              <a:t>) </a:t>
            </a:r>
            <a:r>
              <a:rPr lang="pl-PL" dirty="0"/>
              <a:t>— to jednostka wykonawcza w obrębie jednego procesu, będąca kolejnym ciągiem instrukcji wykonywanym w obrębie tych samych danych (w tej samej przestrzeni adresowej).Wątki tego samego procesu korzystają ze wspólnego kodu i danych, mają jednak oddzielne stosy.</a:t>
            </a:r>
          </a:p>
        </p:txBody>
      </p:sp>
      <p:sp>
        <p:nvSpPr>
          <p:cNvPr id="7" name="pole tekstowe 6">
            <a:extLst>
              <a:ext uri="{FF2B5EF4-FFF2-40B4-BE49-F238E27FC236}">
                <a16:creationId xmlns:a16="http://schemas.microsoft.com/office/drawing/2014/main" id="{5A1A8F7C-29E1-4339-A987-A88F6AC9742D}"/>
              </a:ext>
            </a:extLst>
          </p:cNvPr>
          <p:cNvSpPr txBox="1"/>
          <p:nvPr/>
        </p:nvSpPr>
        <p:spPr>
          <a:xfrm>
            <a:off x="855675" y="3602802"/>
            <a:ext cx="9387283" cy="1754326"/>
          </a:xfrm>
          <a:prstGeom prst="rect">
            <a:avLst/>
          </a:prstGeom>
          <a:noFill/>
        </p:spPr>
        <p:txBody>
          <a:bodyPr wrap="square">
            <a:spAutoFit/>
          </a:bodyPr>
          <a:lstStyle/>
          <a:p>
            <a:endParaRPr lang="pl-PL" dirty="0"/>
          </a:p>
          <a:p>
            <a:r>
              <a:rPr lang="pl-PL" b="1" dirty="0"/>
              <a:t>Dlaczego używa się wątki w programowaniu?</a:t>
            </a:r>
          </a:p>
          <a:p>
            <a:endParaRPr lang="pl-PL" dirty="0"/>
          </a:p>
          <a:p>
            <a:pPr marL="285750" indent="-285750">
              <a:buFont typeface="Arial" panose="020B0604020202020204" pitchFamily="34" charset="0"/>
              <a:buChar char="•"/>
            </a:pPr>
            <a:r>
              <a:rPr lang="pl-PL" dirty="0"/>
              <a:t>zrównoleglenie wolnych operacji wejścia/wyjścia (pobieranie pliku/obsługa interfejsu)</a:t>
            </a:r>
          </a:p>
          <a:p>
            <a:pPr marL="285750" indent="-285750">
              <a:buFont typeface="Arial" panose="020B0604020202020204" pitchFamily="34" charset="0"/>
              <a:buChar char="•"/>
            </a:pPr>
            <a:r>
              <a:rPr lang="pl-PL" dirty="0"/>
              <a:t>jednoczesna obsługa wielu operacji, np. serwery WWW (zwłaszcza w takich wypadkach dodatkowo warto pomyśleć o asynchroniczności)</a:t>
            </a:r>
          </a:p>
        </p:txBody>
      </p:sp>
    </p:spTree>
    <p:extLst>
      <p:ext uri="{BB962C8B-B14F-4D97-AF65-F5344CB8AC3E}">
        <p14:creationId xmlns:p14="http://schemas.microsoft.com/office/powerpoint/2010/main" val="7958776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610447-C8C5-4113-96BA-B60E0997666F}"/>
              </a:ext>
            </a:extLst>
          </p:cNvPr>
          <p:cNvSpPr>
            <a:spLocks noGrp="1"/>
          </p:cNvSpPr>
          <p:nvPr>
            <p:ph type="title"/>
          </p:nvPr>
        </p:nvSpPr>
        <p:spPr/>
        <p:txBody>
          <a:bodyPr/>
          <a:lstStyle/>
          <a:p>
            <a:r>
              <a:rPr lang="pl-PL" dirty="0"/>
              <a:t>Biblioteka </a:t>
            </a:r>
            <a:r>
              <a:rPr lang="pl-PL" sz="2800" b="0" i="0" u="none" strike="noStrike" baseline="0" dirty="0" err="1">
                <a:solidFill>
                  <a:srgbClr val="000000"/>
                </a:solidFill>
              </a:rPr>
              <a:t>concurrent.futures</a:t>
            </a:r>
            <a:r>
              <a:rPr lang="pl-PL" sz="2800" b="0" i="0" u="none" strike="noStrike" baseline="0" dirty="0">
                <a:solidFill>
                  <a:srgbClr val="000000"/>
                </a:solidFill>
              </a:rPr>
              <a:t> </a:t>
            </a:r>
            <a:br>
              <a:rPr lang="pl-PL" dirty="0"/>
            </a:br>
            <a:endParaRPr lang="pl-PL" dirty="0"/>
          </a:p>
        </p:txBody>
      </p:sp>
      <p:sp>
        <p:nvSpPr>
          <p:cNvPr id="3" name="Symbol zastępczy daty 2">
            <a:extLst>
              <a:ext uri="{FF2B5EF4-FFF2-40B4-BE49-F238E27FC236}">
                <a16:creationId xmlns:a16="http://schemas.microsoft.com/office/drawing/2014/main" id="{D4F666FD-5532-4B05-89E7-B9F490EAEF03}"/>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sp>
        <p:nvSpPr>
          <p:cNvPr id="5" name="pole tekstowe 4">
            <a:extLst>
              <a:ext uri="{FF2B5EF4-FFF2-40B4-BE49-F238E27FC236}">
                <a16:creationId xmlns:a16="http://schemas.microsoft.com/office/drawing/2014/main" id="{4B7F71F4-43A9-4181-8F68-783A84576249}"/>
              </a:ext>
            </a:extLst>
          </p:cNvPr>
          <p:cNvSpPr txBox="1"/>
          <p:nvPr/>
        </p:nvSpPr>
        <p:spPr>
          <a:xfrm>
            <a:off x="586490" y="1268899"/>
            <a:ext cx="10091956" cy="1077218"/>
          </a:xfrm>
          <a:prstGeom prst="rect">
            <a:avLst/>
          </a:prstGeom>
          <a:noFill/>
        </p:spPr>
        <p:txBody>
          <a:bodyPr wrap="square">
            <a:spAutoFit/>
          </a:bodyPr>
          <a:lstStyle/>
          <a:p>
            <a:r>
              <a:rPr lang="pl-PL" sz="1600" dirty="0"/>
              <a:t>Moduł </a:t>
            </a:r>
            <a:r>
              <a:rPr lang="pl-PL" sz="1600" dirty="0" err="1"/>
              <a:t>Concurrent.futures</a:t>
            </a:r>
            <a:r>
              <a:rPr lang="pl-PL" sz="1600" dirty="0"/>
              <a:t> umożliwia utworzenie wielu wątków. </a:t>
            </a:r>
          </a:p>
          <a:p>
            <a:r>
              <a:rPr lang="pl-PL" sz="1600" dirty="0"/>
              <a:t>Wątki nie usprawniają działania programu wykonującego obliczenia wykorzystujące procesor CPU, a jedynie operację wymagające oczekiwania np. na odpowiedź serwera HTTP. Związku z tym moduł ten może być wykorzystywany do przyśpieszenia wielu operacji np. sieciowych, wykonywanych jednocześnie.</a:t>
            </a:r>
          </a:p>
        </p:txBody>
      </p:sp>
      <p:sp>
        <p:nvSpPr>
          <p:cNvPr id="7" name="pole tekstowe 6">
            <a:extLst>
              <a:ext uri="{FF2B5EF4-FFF2-40B4-BE49-F238E27FC236}">
                <a16:creationId xmlns:a16="http://schemas.microsoft.com/office/drawing/2014/main" id="{330F9302-0848-49C0-A05F-C4FD58C79F99}"/>
              </a:ext>
            </a:extLst>
          </p:cNvPr>
          <p:cNvSpPr txBox="1"/>
          <p:nvPr/>
        </p:nvSpPr>
        <p:spPr>
          <a:xfrm>
            <a:off x="1820411" y="2416029"/>
            <a:ext cx="8630339" cy="3754874"/>
          </a:xfrm>
          <a:prstGeom prst="rect">
            <a:avLst/>
          </a:prstGeom>
          <a:noFill/>
        </p:spPr>
        <p:txBody>
          <a:bodyPr wrap="square">
            <a:spAutoFit/>
          </a:bodyPr>
          <a:lstStyle/>
          <a:p>
            <a:r>
              <a:rPr lang="pl-PL" sz="1400" dirty="0">
                <a:solidFill>
                  <a:srgbClr val="0000FF"/>
                </a:solidFill>
                <a:latin typeface="Consolas" panose="020B0609020204030204" pitchFamily="49" charset="0"/>
              </a:rPr>
              <a:t>import</a:t>
            </a:r>
            <a:r>
              <a:rPr lang="pl-PL" sz="1400" dirty="0">
                <a:solidFill>
                  <a:srgbClr val="000000"/>
                </a:solidFill>
                <a:latin typeface="Consolas" panose="020B0609020204030204" pitchFamily="49" charset="0"/>
              </a:rPr>
              <a:t> </a:t>
            </a:r>
            <a:r>
              <a:rPr lang="pl-PL" sz="1400" dirty="0" err="1">
                <a:solidFill>
                  <a:srgbClr val="6F008A"/>
                </a:solidFill>
                <a:latin typeface="Consolas" panose="020B0609020204030204" pitchFamily="49" charset="0"/>
              </a:rPr>
              <a:t>concurrent</a:t>
            </a:r>
            <a:r>
              <a:rPr lang="pl-PL" sz="1400" dirty="0" err="1">
                <a:solidFill>
                  <a:srgbClr val="000000"/>
                </a:solidFill>
                <a:latin typeface="Consolas" panose="020B0609020204030204" pitchFamily="49" charset="0"/>
              </a:rPr>
              <a:t>.</a:t>
            </a:r>
            <a:r>
              <a:rPr lang="pl-PL" sz="1400" dirty="0" err="1">
                <a:solidFill>
                  <a:srgbClr val="6F008A"/>
                </a:solidFill>
                <a:latin typeface="Consolas" panose="020B0609020204030204" pitchFamily="49" charset="0"/>
              </a:rPr>
              <a:t>futures</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import</a:t>
            </a:r>
            <a:r>
              <a:rPr lang="pl-PL" sz="1400" dirty="0">
                <a:solidFill>
                  <a:srgbClr val="000000"/>
                </a:solidFill>
                <a:latin typeface="Consolas" panose="020B0609020204030204" pitchFamily="49" charset="0"/>
              </a:rPr>
              <a:t> </a:t>
            </a:r>
            <a:r>
              <a:rPr lang="pl-PL" sz="1400" dirty="0" err="1">
                <a:solidFill>
                  <a:srgbClr val="6F008A"/>
                </a:solidFill>
                <a:latin typeface="Consolas" panose="020B0609020204030204" pitchFamily="49" charset="0"/>
              </a:rPr>
              <a:t>time</a:t>
            </a:r>
            <a:endParaRPr lang="pl-PL" sz="1400" dirty="0">
              <a:solidFill>
                <a:srgbClr val="000000"/>
              </a:solidFill>
              <a:latin typeface="Consolas" panose="020B0609020204030204" pitchFamily="49" charset="0"/>
            </a:endParaRPr>
          </a:p>
          <a:p>
            <a:endParaRPr lang="pl-PL" sz="1400" dirty="0">
              <a:solidFill>
                <a:srgbClr val="000000"/>
              </a:solidFill>
              <a:latin typeface="Consolas" panose="020B0609020204030204" pitchFamily="49" charset="0"/>
            </a:endParaRPr>
          </a:p>
          <a:p>
            <a:r>
              <a:rPr lang="pl-PL" sz="1400" dirty="0">
                <a:solidFill>
                  <a:srgbClr val="008000"/>
                </a:solidFill>
                <a:latin typeface="Consolas" panose="020B0609020204030204" pitchFamily="49" charset="0"/>
              </a:rPr>
              <a:t># Przykładowa funkcja czekająca określoną ilość czasu:</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def</a:t>
            </a:r>
            <a:r>
              <a:rPr lang="pl-PL" sz="1400" dirty="0">
                <a:solidFill>
                  <a:srgbClr val="000000"/>
                </a:solidFill>
                <a:latin typeface="Consolas" panose="020B0609020204030204" pitchFamily="49" charset="0"/>
              </a:rPr>
              <a:t> </a:t>
            </a:r>
            <a:r>
              <a:rPr lang="pl-PL" sz="1400" dirty="0" err="1">
                <a:solidFill>
                  <a:srgbClr val="000000"/>
                </a:solidFill>
                <a:latin typeface="Consolas" panose="020B0609020204030204" pitchFamily="49" charset="0"/>
              </a:rPr>
              <a:t>new_def</a:t>
            </a:r>
            <a:r>
              <a:rPr lang="pl-PL" sz="1400" dirty="0">
                <a:solidFill>
                  <a:srgbClr val="000000"/>
                </a:solidFill>
                <a:latin typeface="Consolas" panose="020B0609020204030204" pitchFamily="49" charset="0"/>
              </a:rPr>
              <a:t>(</a:t>
            </a:r>
            <a:r>
              <a:rPr lang="pl-PL" sz="1400" dirty="0" err="1">
                <a:solidFill>
                  <a:srgbClr val="808080"/>
                </a:solidFill>
                <a:latin typeface="Consolas" panose="020B0609020204030204" pitchFamily="49" charset="0"/>
              </a:rPr>
              <a:t>seconds</a:t>
            </a:r>
            <a:r>
              <a:rPr lang="pl-PL" sz="1400" dirty="0">
                <a:solidFill>
                  <a:srgbClr val="000000"/>
                </a:solidFill>
                <a:latin typeface="Consolas" panose="020B0609020204030204" pitchFamily="49" charset="0"/>
              </a:rPr>
              <a:t>):</a:t>
            </a:r>
          </a:p>
          <a:p>
            <a:r>
              <a:rPr lang="pl-PL" sz="1400" dirty="0">
                <a:solidFill>
                  <a:srgbClr val="000000"/>
                </a:solidFill>
                <a:latin typeface="Consolas" panose="020B0609020204030204" pitchFamily="49" charset="0"/>
              </a:rPr>
              <a:t>    </a:t>
            </a:r>
            <a:r>
              <a:rPr lang="pl-PL" sz="1400" dirty="0" err="1">
                <a:solidFill>
                  <a:srgbClr val="6F008A"/>
                </a:solidFill>
                <a:latin typeface="Consolas" panose="020B0609020204030204" pitchFamily="49" charset="0"/>
              </a:rPr>
              <a:t>time</a:t>
            </a:r>
            <a:r>
              <a:rPr lang="pl-PL" sz="1400" dirty="0" err="1">
                <a:solidFill>
                  <a:srgbClr val="000000"/>
                </a:solidFill>
                <a:latin typeface="Consolas" panose="020B0609020204030204" pitchFamily="49" charset="0"/>
              </a:rPr>
              <a:t>.sleep</a:t>
            </a:r>
            <a:r>
              <a:rPr lang="pl-PL" sz="1400" dirty="0">
                <a:solidFill>
                  <a:srgbClr val="000000"/>
                </a:solidFill>
                <a:latin typeface="Consolas" panose="020B0609020204030204" pitchFamily="49" charset="0"/>
              </a:rPr>
              <a:t>(</a:t>
            </a:r>
            <a:r>
              <a:rPr lang="pl-PL" sz="1400" dirty="0" err="1">
                <a:solidFill>
                  <a:srgbClr val="808080"/>
                </a:solidFill>
                <a:latin typeface="Consolas" panose="020B0609020204030204" pitchFamily="49" charset="0"/>
              </a:rPr>
              <a:t>seconds</a:t>
            </a:r>
            <a:r>
              <a:rPr lang="pl-PL" sz="1400" dirty="0">
                <a:solidFill>
                  <a:srgbClr val="000000"/>
                </a:solidFill>
                <a:latin typeface="Consolas" panose="020B0609020204030204" pitchFamily="49" charset="0"/>
              </a:rPr>
              <a:t>)</a:t>
            </a:r>
          </a:p>
          <a:p>
            <a:r>
              <a:rPr lang="pl-PL" sz="1400" dirty="0">
                <a:solidFill>
                  <a:srgbClr val="000000"/>
                </a:solidFill>
                <a:latin typeface="Consolas" panose="020B0609020204030204" pitchFamily="49" charset="0"/>
              </a:rPr>
              <a:t>    </a:t>
            </a:r>
            <a:r>
              <a:rPr lang="pl-PL" sz="1400" dirty="0">
                <a:solidFill>
                  <a:srgbClr val="0000FF"/>
                </a:solidFill>
                <a:latin typeface="Consolas" panose="020B0609020204030204" pitchFamily="49" charset="0"/>
              </a:rPr>
              <a:t>return</a:t>
            </a:r>
            <a:r>
              <a:rPr lang="pl-PL" sz="1400" dirty="0">
                <a:solidFill>
                  <a:srgbClr val="000000"/>
                </a:solidFill>
                <a:latin typeface="Consolas" panose="020B0609020204030204" pitchFamily="49" charset="0"/>
              </a:rPr>
              <a:t> </a:t>
            </a:r>
            <a:r>
              <a:rPr lang="pl-PL" sz="1400" dirty="0">
                <a:solidFill>
                  <a:srgbClr val="A31515"/>
                </a:solidFill>
                <a:latin typeface="Consolas" panose="020B0609020204030204" pitchFamily="49" charset="0"/>
              </a:rPr>
              <a:t>"</a:t>
            </a:r>
            <a:r>
              <a:rPr lang="pl-PL" sz="1400" dirty="0" err="1">
                <a:solidFill>
                  <a:srgbClr val="A31515"/>
                </a:solidFill>
                <a:latin typeface="Consolas" panose="020B0609020204030204" pitchFamily="49" charset="0"/>
              </a:rPr>
              <a:t>Done</a:t>
            </a:r>
            <a:r>
              <a:rPr lang="pl-PL" sz="1400" dirty="0">
                <a:solidFill>
                  <a:srgbClr val="A31515"/>
                </a:solidFill>
                <a:latin typeface="Consolas" panose="020B0609020204030204" pitchFamily="49" charset="0"/>
              </a:rPr>
              <a:t>"</a:t>
            </a:r>
            <a:endParaRPr lang="pl-PL" sz="1400" dirty="0">
              <a:solidFill>
                <a:srgbClr val="000000"/>
              </a:solidFill>
              <a:latin typeface="Consolas" panose="020B0609020204030204" pitchFamily="49" charset="0"/>
            </a:endParaRPr>
          </a:p>
          <a:p>
            <a:endParaRPr lang="pl-PL" sz="1400" dirty="0">
              <a:solidFill>
                <a:srgbClr val="000000"/>
              </a:solidFill>
              <a:latin typeface="Consolas" panose="020B0609020204030204" pitchFamily="49" charset="0"/>
            </a:endParaRPr>
          </a:p>
          <a:p>
            <a:r>
              <a:rPr lang="pl-PL" sz="1400" dirty="0">
                <a:solidFill>
                  <a:srgbClr val="008000"/>
                </a:solidFill>
                <a:latin typeface="Consolas" panose="020B0609020204030204" pitchFamily="49" charset="0"/>
              </a:rPr>
              <a:t># Pętla uruchamiająca wątki:</a:t>
            </a:r>
            <a:endParaRPr lang="pl-PL"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r>
              <a:rPr lang="en-US" sz="1400" dirty="0" err="1">
                <a:solidFill>
                  <a:srgbClr val="6F008A"/>
                </a:solidFill>
                <a:latin typeface="Consolas" panose="020B0609020204030204" pitchFamily="49" charset="0"/>
              </a:rPr>
              <a:t>concurrent</a:t>
            </a:r>
            <a:r>
              <a:rPr lang="en-US" sz="1400" dirty="0" err="1">
                <a:solidFill>
                  <a:srgbClr val="000000"/>
                </a:solidFill>
                <a:latin typeface="Consolas" panose="020B0609020204030204" pitchFamily="49" charset="0"/>
              </a:rPr>
              <a:t>.</a:t>
            </a:r>
            <a:r>
              <a:rPr lang="en-US" sz="1400" dirty="0" err="1">
                <a:solidFill>
                  <a:srgbClr val="6F008A"/>
                </a:solidFill>
                <a:latin typeface="Consolas" panose="020B0609020204030204" pitchFamily="49" charset="0"/>
              </a:rPr>
              <a:t>futures</a:t>
            </a:r>
            <a:r>
              <a:rPr lang="en-US" sz="1400" dirty="0" err="1">
                <a:solidFill>
                  <a:srgbClr val="000000"/>
                </a:solidFill>
                <a:latin typeface="Consolas" panose="020B0609020204030204" pitchFamily="49" charset="0"/>
              </a:rPr>
              <a:t>.ThreadPoolExecutor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executor:</a:t>
            </a:r>
          </a:p>
          <a:p>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    </a:t>
            </a:r>
            <a:r>
              <a:rPr lang="pl-PL" sz="1400" dirty="0">
                <a:solidFill>
                  <a:srgbClr val="008000"/>
                </a:solidFill>
                <a:latin typeface="Consolas" panose="020B0609020204030204" pitchFamily="49" charset="0"/>
              </a:rPr>
              <a:t># Uruchomienie wątków w </a:t>
            </a:r>
            <a:r>
              <a:rPr lang="pl-PL" sz="1400" dirty="0" err="1">
                <a:solidFill>
                  <a:srgbClr val="008000"/>
                </a:solidFill>
                <a:latin typeface="Consolas" panose="020B0609020204030204" pitchFamily="49" charset="0"/>
              </a:rPr>
              <a:t>petli</a:t>
            </a:r>
            <a:r>
              <a:rPr lang="pl-PL" sz="1400" dirty="0">
                <a:solidFill>
                  <a:srgbClr val="008000"/>
                </a:solidFill>
                <a:latin typeface="Consolas" panose="020B0609020204030204" pitchFamily="49" charset="0"/>
              </a:rPr>
              <a:t> for 100 razy:</a:t>
            </a:r>
            <a:endParaRPr lang="pl-PL"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results = [</a:t>
            </a:r>
            <a:r>
              <a:rPr lang="en-US" sz="1400" dirty="0" err="1">
                <a:solidFill>
                  <a:srgbClr val="000000"/>
                </a:solidFill>
                <a:latin typeface="Consolas" panose="020B0609020204030204" pitchFamily="49" charset="0"/>
              </a:rPr>
              <a:t>executor.submit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new_def</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_</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range</a:t>
            </a:r>
            <a:r>
              <a:rPr lang="en-US" sz="1400" dirty="0">
                <a:solidFill>
                  <a:srgbClr val="000000"/>
                </a:solidFill>
                <a:latin typeface="Consolas" panose="020B0609020204030204" pitchFamily="49" charset="0"/>
              </a:rPr>
              <a:t>(100)]</a:t>
            </a:r>
          </a:p>
          <a:p>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    </a:t>
            </a:r>
            <a:r>
              <a:rPr lang="pl-PL" sz="1400" dirty="0">
                <a:solidFill>
                  <a:srgbClr val="008000"/>
                </a:solidFill>
                <a:latin typeface="Consolas" panose="020B0609020204030204" pitchFamily="49" charset="0"/>
              </a:rPr>
              <a:t># Pętla </a:t>
            </a:r>
            <a:r>
              <a:rPr lang="pl-PL" sz="1400" dirty="0" err="1">
                <a:solidFill>
                  <a:srgbClr val="008000"/>
                </a:solidFill>
                <a:latin typeface="Consolas" panose="020B0609020204030204" pitchFamily="49" charset="0"/>
              </a:rPr>
              <a:t>zwracjaąca</a:t>
            </a:r>
            <a:r>
              <a:rPr lang="pl-PL" sz="1400" dirty="0">
                <a:solidFill>
                  <a:srgbClr val="008000"/>
                </a:solidFill>
                <a:latin typeface="Consolas" panose="020B0609020204030204" pitchFamily="49" charset="0"/>
              </a:rPr>
              <a:t> wynik </a:t>
            </a:r>
            <a:r>
              <a:rPr lang="pl-PL" sz="1400" dirty="0" err="1">
                <a:solidFill>
                  <a:srgbClr val="008000"/>
                </a:solidFill>
                <a:latin typeface="Consolas" panose="020B0609020204030204" pitchFamily="49" charset="0"/>
              </a:rPr>
              <a:t>uruchomiena</a:t>
            </a:r>
            <a:r>
              <a:rPr lang="pl-PL" sz="1400" dirty="0">
                <a:solidFill>
                  <a:srgbClr val="008000"/>
                </a:solidFill>
                <a:latin typeface="Consolas" panose="020B0609020204030204" pitchFamily="49" charset="0"/>
              </a:rPr>
              <a:t> funkcji "</a:t>
            </a:r>
            <a:r>
              <a:rPr lang="pl-PL" sz="1400" dirty="0" err="1">
                <a:solidFill>
                  <a:srgbClr val="008000"/>
                </a:solidFill>
                <a:latin typeface="Consolas" panose="020B0609020204030204" pitchFamily="49" charset="0"/>
              </a:rPr>
              <a:t>new_def</a:t>
            </a:r>
            <a:r>
              <a:rPr lang="pl-PL" sz="1400" dirty="0">
                <a:solidFill>
                  <a:srgbClr val="00800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f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6F008A"/>
                </a:solidFill>
                <a:latin typeface="Consolas" panose="020B0609020204030204" pitchFamily="49" charset="0"/>
              </a:rPr>
              <a:t>concurrent</a:t>
            </a:r>
            <a:r>
              <a:rPr lang="en-US" sz="1400" dirty="0" err="1">
                <a:solidFill>
                  <a:srgbClr val="000000"/>
                </a:solidFill>
                <a:latin typeface="Consolas" panose="020B0609020204030204" pitchFamily="49" charset="0"/>
              </a:rPr>
              <a:t>.</a:t>
            </a:r>
            <a:r>
              <a:rPr lang="en-US" sz="1400" dirty="0" err="1">
                <a:solidFill>
                  <a:srgbClr val="6F008A"/>
                </a:solidFill>
                <a:latin typeface="Consolas" panose="020B0609020204030204" pitchFamily="49" charset="0"/>
              </a:rPr>
              <a:t>futures</a:t>
            </a:r>
            <a:r>
              <a:rPr lang="en-US" sz="1400" dirty="0" err="1">
                <a:solidFill>
                  <a:srgbClr val="000000"/>
                </a:solidFill>
                <a:latin typeface="Consolas" panose="020B0609020204030204" pitchFamily="49" charset="0"/>
              </a:rPr>
              <a:t>.as_completed</a:t>
            </a:r>
            <a:r>
              <a:rPr lang="en-US" sz="1400" dirty="0">
                <a:solidFill>
                  <a:srgbClr val="000000"/>
                </a:solidFill>
                <a:latin typeface="Consolas" panose="020B0609020204030204" pitchFamily="49" charset="0"/>
              </a:rPr>
              <a:t>(results):</a:t>
            </a:r>
          </a:p>
          <a:p>
            <a:r>
              <a:rPr lang="pl-PL" sz="1400" dirty="0">
                <a:solidFill>
                  <a:srgbClr val="000000"/>
                </a:solidFill>
                <a:latin typeface="Consolas" panose="020B0609020204030204" pitchFamily="49" charset="0"/>
              </a:rPr>
              <a:t>        </a:t>
            </a:r>
            <a:r>
              <a:rPr lang="pl-PL" sz="1400" dirty="0" err="1">
                <a:solidFill>
                  <a:srgbClr val="000000"/>
                </a:solidFill>
                <a:latin typeface="Consolas" panose="020B0609020204030204" pitchFamily="49" charset="0"/>
              </a:rPr>
              <a:t>print</a:t>
            </a:r>
            <a:r>
              <a:rPr lang="pl-PL" sz="1400" dirty="0">
                <a:solidFill>
                  <a:srgbClr val="000000"/>
                </a:solidFill>
                <a:latin typeface="Consolas" panose="020B0609020204030204" pitchFamily="49" charset="0"/>
              </a:rPr>
              <a:t>(</a:t>
            </a:r>
            <a:r>
              <a:rPr lang="pl-PL" sz="1400" dirty="0" err="1">
                <a:solidFill>
                  <a:srgbClr val="000000"/>
                </a:solidFill>
                <a:latin typeface="Consolas" panose="020B0609020204030204" pitchFamily="49" charset="0"/>
              </a:rPr>
              <a:t>f.result</a:t>
            </a:r>
            <a:r>
              <a:rPr lang="pl-PL" sz="1400" dirty="0">
                <a:solidFill>
                  <a:srgbClr val="000000"/>
                </a:solidFill>
                <a:latin typeface="Consolas" panose="020B0609020204030204" pitchFamily="49" charset="0"/>
              </a:rPr>
              <a:t>())</a:t>
            </a:r>
            <a:endParaRPr lang="pl-PL" sz="1400" dirty="0"/>
          </a:p>
        </p:txBody>
      </p:sp>
    </p:spTree>
    <p:extLst>
      <p:ext uri="{BB962C8B-B14F-4D97-AF65-F5344CB8AC3E}">
        <p14:creationId xmlns:p14="http://schemas.microsoft.com/office/powerpoint/2010/main" val="3413069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rtl="0"/>
              <a:t>15.11.2025</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2599339"/>
            <a:ext cx="4733925" cy="981075"/>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991998" y="3287890"/>
            <a:ext cx="6094602" cy="2308324"/>
          </a:xfrm>
          <a:prstGeom prst="rect">
            <a:avLst/>
          </a:prstGeom>
          <a:noFill/>
        </p:spPr>
        <p:txBody>
          <a:bodyPr wrap="square">
            <a:spAutoFit/>
          </a:bodyPr>
          <a:lstStyle/>
          <a:p>
            <a:r>
              <a:rPr lang="pl-PL" dirty="0" err="1"/>
              <a:t>Conda</a:t>
            </a:r>
            <a:r>
              <a:rPr lang="pl-PL" dirty="0"/>
              <a:t> to wieloplatformowy, niezależny od języka menedżer pakietów i system zarządzania środowiskiem typu open </a:t>
            </a:r>
            <a:r>
              <a:rPr lang="pl-PL" dirty="0" err="1"/>
              <a:t>source</a:t>
            </a:r>
            <a:r>
              <a:rPr lang="pl-PL" dirty="0"/>
              <a:t>. </a:t>
            </a:r>
          </a:p>
          <a:p>
            <a:endParaRPr lang="pl-PL" dirty="0"/>
          </a:p>
          <a:p>
            <a:r>
              <a:rPr lang="pl-PL" dirty="0"/>
              <a:t>Został pierwotnie opracowany, aby rozwiązać trudne wyzwania związane z zarządzaniem pakietami, z którymi borykali się naukowcy zajmujący się danymi w </a:t>
            </a:r>
            <a:r>
              <a:rPr lang="pl-PL" dirty="0" err="1"/>
              <a:t>Pythonie</a:t>
            </a:r>
            <a:r>
              <a:rPr lang="pl-PL" dirty="0"/>
              <a:t>, a dziś jest popularnym menedżerem pakietów dla </a:t>
            </a:r>
            <a:r>
              <a:rPr lang="pl-PL" dirty="0" err="1"/>
              <a:t>Pythona</a:t>
            </a:r>
            <a:r>
              <a:rPr lang="pl-PL" dirty="0"/>
              <a:t> i R. </a:t>
            </a:r>
          </a:p>
        </p:txBody>
      </p:sp>
    </p:spTree>
    <p:extLst>
      <p:ext uri="{BB962C8B-B14F-4D97-AF65-F5344CB8AC3E}">
        <p14:creationId xmlns:p14="http://schemas.microsoft.com/office/powerpoint/2010/main" val="3798584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a:xfrm>
            <a:off x="609600" y="0"/>
            <a:ext cx="10972800" cy="912147"/>
          </a:xfrm>
        </p:spPr>
        <p:txBody>
          <a:bodyPr>
            <a:normAutofit fontScale="90000"/>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4418642" y="1197699"/>
            <a:ext cx="7578095" cy="5093563"/>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66675" y="3763531"/>
            <a:ext cx="4967288" cy="1938992"/>
          </a:xfrm>
          <a:prstGeom prst="rect">
            <a:avLst/>
          </a:prstGeom>
        </p:spPr>
        <p:txBody>
          <a:bodyPr wrap="square">
            <a:spAutoFit/>
          </a:bodyPr>
          <a:lstStyle/>
          <a:p>
            <a:r>
              <a:rPr lang="pl-PL" sz="2400" dirty="0"/>
              <a:t>Zarządzanie pakietami, zależnościami i środowiskiem dla dowolnego języka - </a:t>
            </a:r>
            <a:r>
              <a:rPr lang="pl-PL" sz="2400" dirty="0" err="1"/>
              <a:t>Python</a:t>
            </a:r>
            <a:r>
              <a:rPr lang="pl-PL" sz="2400" dirty="0"/>
              <a:t>, R, </a:t>
            </a:r>
            <a:r>
              <a:rPr lang="pl-PL" sz="2400" dirty="0" err="1"/>
              <a:t>Ruby</a:t>
            </a:r>
            <a:r>
              <a:rPr lang="pl-PL" sz="2400" dirty="0"/>
              <a:t>, </a:t>
            </a:r>
            <a:r>
              <a:rPr lang="pl-PL" sz="2400" dirty="0" err="1"/>
              <a:t>Lua</a:t>
            </a:r>
            <a:r>
              <a:rPr lang="pl-PL" sz="2400"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300037" y="1336120"/>
            <a:ext cx="11201400" cy="2677656"/>
          </a:xfrm>
          <a:prstGeom prst="rect">
            <a:avLst/>
          </a:prstGeom>
        </p:spPr>
        <p:txBody>
          <a:bodyPr wrap="square">
            <a:spAutoFit/>
          </a:bodyPr>
          <a:lstStyle/>
          <a:p>
            <a:r>
              <a:rPr lang="pl-PL" sz="2400" dirty="0" err="1"/>
              <a:t>Conda</a:t>
            </a:r>
            <a:r>
              <a:rPr lang="pl-PL" sz="2400" dirty="0"/>
              <a:t> to system zarządzania pakietami typu open </a:t>
            </a:r>
            <a:r>
              <a:rPr lang="pl-PL" sz="2400" dirty="0" err="1"/>
              <a:t>source</a:t>
            </a:r>
            <a:r>
              <a:rPr lang="pl-PL" sz="2400" dirty="0"/>
              <a:t> i system zarządzania środowiskiem, który działa w systemach Windows, </a:t>
            </a:r>
            <a:r>
              <a:rPr lang="pl-PL" sz="2400" dirty="0" err="1"/>
              <a:t>macOS</a:t>
            </a:r>
            <a:r>
              <a:rPr lang="pl-PL" sz="2400" dirty="0"/>
              <a:t> i Linux. </a:t>
            </a:r>
          </a:p>
          <a:p>
            <a:r>
              <a:rPr lang="pl-PL" sz="2400" dirty="0" err="1"/>
              <a:t>Conda</a:t>
            </a:r>
            <a:r>
              <a:rPr lang="pl-PL" sz="2400" dirty="0"/>
              <a:t> szybko instaluje, uruchamia i aktualizuje pakiety oraz ich zależności. </a:t>
            </a:r>
            <a:r>
              <a:rPr lang="pl-PL" sz="2400" dirty="0" err="1"/>
              <a:t>Conda</a:t>
            </a:r>
            <a:r>
              <a:rPr lang="pl-PL" sz="2400" dirty="0"/>
              <a:t> z łatwością tworzy, zapisuje, ładuje i przełącza między środowiskami na komputerze lokalnym. </a:t>
            </a:r>
          </a:p>
          <a:p>
            <a:r>
              <a:rPr lang="pl-PL" sz="2400" dirty="0"/>
              <a:t>Został stworzony dla programów w języku </a:t>
            </a:r>
            <a:r>
              <a:rPr lang="pl-PL" sz="2400" dirty="0" err="1"/>
              <a:t>Python</a:t>
            </a:r>
            <a:r>
              <a:rPr lang="pl-PL" sz="2400"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300038" y="4438095"/>
            <a:ext cx="11625263" cy="1200329"/>
          </a:xfrm>
          <a:prstGeom prst="rect">
            <a:avLst/>
          </a:prstGeom>
        </p:spPr>
        <p:txBody>
          <a:bodyPr wrap="square">
            <a:spAutoFit/>
          </a:bodyPr>
          <a:lstStyle/>
          <a:p>
            <a:r>
              <a:rPr lang="pl-PL" sz="2400" dirty="0" err="1"/>
              <a:t>Conda</a:t>
            </a:r>
            <a:r>
              <a:rPr lang="pl-PL" sz="2400" dirty="0"/>
              <a:t> jako menedżer pakietów pomaga znaleźć i zainstalować pakiety. Jeśli potrzebujesz pakietu, który wymaga innej wersji </a:t>
            </a:r>
            <a:r>
              <a:rPr lang="pl-PL" sz="2400" dirty="0" err="1"/>
              <a:t>Pythona</a:t>
            </a:r>
            <a:r>
              <a:rPr lang="pl-PL" sz="2400" dirty="0"/>
              <a:t>, nie musisz przełączać się do innego menedżera środowiska, ponieważ </a:t>
            </a:r>
            <a:r>
              <a:rPr lang="pl-PL" sz="2400" dirty="0" err="1"/>
              <a:t>conda</a:t>
            </a:r>
            <a:r>
              <a:rPr lang="pl-PL" sz="2400"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757239" y="2985703"/>
            <a:ext cx="9939336" cy="1569660"/>
          </a:xfrm>
          <a:prstGeom prst="rect">
            <a:avLst/>
          </a:prstGeom>
        </p:spPr>
        <p:txBody>
          <a:bodyPr wrap="square">
            <a:spAutoFit/>
          </a:bodyPr>
          <a:lstStyle/>
          <a:p>
            <a:r>
              <a:rPr lang="pl-PL" sz="2400" dirty="0"/>
              <a:t>W domyślnej konfiguracji </a:t>
            </a:r>
            <a:r>
              <a:rPr lang="pl-PL" sz="2400" dirty="0" err="1"/>
              <a:t>conda</a:t>
            </a:r>
            <a:r>
              <a:rPr lang="pl-PL" sz="2400" dirty="0"/>
              <a:t> może instalować i zarządzać tysiącami pakietów i łączyć z systemami ciągłej integracji, takimi jak </a:t>
            </a:r>
            <a:r>
              <a:rPr lang="pl-PL" sz="2400" dirty="0" err="1"/>
              <a:t>Travis</a:t>
            </a:r>
            <a:r>
              <a:rPr lang="pl-PL" sz="2400" dirty="0"/>
              <a:t> CI i </a:t>
            </a:r>
            <a:r>
              <a:rPr lang="pl-PL" sz="2400" dirty="0" err="1"/>
              <a:t>AppVeyor</a:t>
            </a:r>
            <a:r>
              <a:rPr lang="pl-PL" sz="2400" dirty="0"/>
              <a:t>, aby zapewnić częste, automatyczne testowanie kodu.</a:t>
            </a:r>
          </a:p>
          <a:p>
            <a:endParaRPr lang="pl-PL" sz="2400" dirty="0"/>
          </a:p>
        </p:txBody>
      </p:sp>
      <p:sp>
        <p:nvSpPr>
          <p:cNvPr id="6" name="Prostokąt 5">
            <a:extLst>
              <a:ext uri="{FF2B5EF4-FFF2-40B4-BE49-F238E27FC236}">
                <a16:creationId xmlns:a16="http://schemas.microsoft.com/office/drawing/2014/main" id="{ACEEB23C-CE20-40D8-921E-92682B5DDA20}"/>
              </a:ext>
            </a:extLst>
          </p:cNvPr>
          <p:cNvSpPr/>
          <p:nvPr/>
        </p:nvSpPr>
        <p:spPr>
          <a:xfrm>
            <a:off x="757239" y="4660107"/>
            <a:ext cx="10742035" cy="1200329"/>
          </a:xfrm>
          <a:prstGeom prst="rect">
            <a:avLst/>
          </a:prstGeom>
        </p:spPr>
        <p:txBody>
          <a:bodyPr wrap="square">
            <a:spAutoFit/>
          </a:bodyPr>
          <a:lstStyle/>
          <a:p>
            <a:r>
              <a:rPr lang="pl-PL" sz="2400" dirty="0" err="1"/>
              <a:t>Conda</a:t>
            </a:r>
            <a:r>
              <a:rPr lang="pl-PL" sz="2400" dirty="0"/>
              <a:t> jest również zawarta w </a:t>
            </a:r>
            <a:r>
              <a:rPr lang="pl-PL" sz="2400" dirty="0" err="1"/>
              <a:t>Anaconda</a:t>
            </a:r>
            <a:r>
              <a:rPr lang="pl-PL" sz="2400" dirty="0"/>
              <a:t> Enterprise, która zapewnia pakiet korporacyjny i zarządzanie środowiskiem dla </a:t>
            </a:r>
            <a:r>
              <a:rPr lang="pl-PL" sz="2400" dirty="0" err="1"/>
              <a:t>Python</a:t>
            </a:r>
            <a:r>
              <a:rPr lang="pl-PL" sz="2400"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757239" y="1345049"/>
            <a:ext cx="10742035" cy="1200329"/>
          </a:xfrm>
          <a:prstGeom prst="rect">
            <a:avLst/>
          </a:prstGeom>
        </p:spPr>
        <p:txBody>
          <a:bodyPr wrap="square">
            <a:spAutoFit/>
          </a:bodyPr>
          <a:lstStyle/>
          <a:p>
            <a:r>
              <a:rPr lang="pl-PL" sz="2400" dirty="0"/>
              <a:t>Za pomocą zaledwie kilku poleceń możesz skonfigurować całkowicie oddzielne środowisko do uruchamiania tej innej wersji </a:t>
            </a:r>
            <a:r>
              <a:rPr lang="pl-PL" sz="2400" dirty="0" err="1"/>
              <a:t>Pythona</a:t>
            </a:r>
            <a:r>
              <a:rPr lang="pl-PL" sz="2400" dirty="0"/>
              <a:t>, jednocześnie kontynuując uruchamianie zwykłej wersji </a:t>
            </a:r>
            <a:r>
              <a:rPr lang="pl-PL" sz="2400" dirty="0" err="1"/>
              <a:t>Pythona</a:t>
            </a:r>
            <a:r>
              <a:rPr lang="pl-PL" sz="2400" dirty="0"/>
              <a:t> w normalnym środowisku.</a:t>
            </a:r>
          </a:p>
        </p:txBody>
      </p:sp>
    </p:spTree>
    <p:extLst>
      <p:ext uri="{BB962C8B-B14F-4D97-AF65-F5344CB8AC3E}">
        <p14:creationId xmlns:p14="http://schemas.microsoft.com/office/powerpoint/2010/main" val="541205113"/>
      </p:ext>
    </p:extLst>
  </p:cSld>
  <p:clrMapOvr>
    <a:masterClrMapping/>
  </p:clrMapOvr>
</p:sld>
</file>

<file path=ppt/theme/theme1.xml><?xml version="1.0" encoding="utf-8"?>
<a:theme xmlns:a="http://schemas.openxmlformats.org/drawingml/2006/main" name="Motyw pakietu Offic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694711_TF67061901_Win32" id="{C1D0A667-69B5-4FCD-A552-88F8B722340C}" vid="{50F5D2EE-5AA8-4987-9509-9C9FEDA2C9F0}"/>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3.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{1D4E8411-F5F9-48DC-B6CF-2B26D63BAE11}tf67061901_win32</Template>
  <TotalTime>472</TotalTime>
  <Words>8864</Words>
  <Application>Microsoft Office PowerPoint</Application>
  <PresentationFormat>Panoramiczny</PresentationFormat>
  <Paragraphs>949</Paragraphs>
  <Slides>123</Slides>
  <Notes>6</Notes>
  <HiddenSlides>0</HiddenSlides>
  <MMClips>0</MMClips>
  <ScaleCrop>false</ScaleCrop>
  <HeadingPairs>
    <vt:vector size="6" baseType="variant">
      <vt:variant>
        <vt:lpstr>Używane czcionki</vt:lpstr>
      </vt:variant>
      <vt:variant>
        <vt:i4>13</vt:i4>
      </vt:variant>
      <vt:variant>
        <vt:lpstr>Motyw</vt:lpstr>
      </vt:variant>
      <vt:variant>
        <vt:i4>1</vt:i4>
      </vt:variant>
      <vt:variant>
        <vt:lpstr>Tytuły slajdów</vt:lpstr>
      </vt:variant>
      <vt:variant>
        <vt:i4>123</vt:i4>
      </vt:variant>
    </vt:vector>
  </HeadingPairs>
  <TitlesOfParts>
    <vt:vector size="137" baseType="lpstr">
      <vt:lpstr>Arial</vt:lpstr>
      <vt:lpstr>Calibri</vt:lpstr>
      <vt:lpstr>Calibri Light</vt:lpstr>
      <vt:lpstr>Consolas</vt:lpstr>
      <vt:lpstr>Courier New</vt:lpstr>
      <vt:lpstr>ITCZapfDingbats</vt:lpstr>
      <vt:lpstr>JetBrains Mono</vt:lpstr>
      <vt:lpstr>LettrGoth12EU</vt:lpstr>
      <vt:lpstr>MinionPro-It</vt:lpstr>
      <vt:lpstr>MinionPro-Regular</vt:lpstr>
      <vt:lpstr>MyriadPro-BoldCond</vt:lpstr>
      <vt:lpstr>Posterama</vt:lpstr>
      <vt:lpstr>Times New Roman</vt:lpstr>
      <vt:lpstr>Motyw pakietu Office</vt:lpstr>
      <vt:lpstr>Język Python i jego środowiska</vt:lpstr>
      <vt:lpstr>Plan wykładu</vt:lpstr>
      <vt:lpstr>Plan wykładu</vt:lpstr>
      <vt:lpstr>Wstęp</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instrukcja warunkowa</vt:lpstr>
      <vt:lpstr>PROGRAMOWANIE OBIEKTOWE</vt:lpstr>
      <vt:lpstr>Programowanie obiektowe</vt:lpstr>
      <vt:lpstr>Paradygmaty obiektowe</vt:lpstr>
      <vt:lpstr>Paradygmaty obiektowE</vt:lpstr>
      <vt:lpstr>Typowanie – elementy złożone</vt:lpstr>
      <vt:lpstr>Obiektowość w języku python</vt:lpstr>
      <vt:lpstr>Obiekty w Pythonie: wprowadzenie</vt:lpstr>
      <vt:lpstr>Obiekty w Pythonie: wprowadzenie c.d.</vt:lpstr>
      <vt:lpstr>Klasy: definicje, obiekty klas</vt:lpstr>
      <vt:lpstr>Tworzenie klas</vt:lpstr>
      <vt:lpstr>Instancje klas: </vt:lpstr>
      <vt:lpstr>Instancje klas: odwołania do metod</vt:lpstr>
      <vt:lpstr>Dziedziczenie:</vt:lpstr>
      <vt:lpstr>dziedziczenie</vt:lpstr>
      <vt:lpstr>Wielodziedziczenie:</vt:lpstr>
      <vt:lpstr>Wielodziedziczenie: przykład</vt:lpstr>
      <vt:lpstr>wielodziedziczenie</vt:lpstr>
      <vt:lpstr>Widoczność zmiennych:</vt:lpstr>
      <vt:lpstr>Klasa abstrakcyjna</vt:lpstr>
      <vt:lpstr>Ciekawostki: „rekordy”</vt:lpstr>
      <vt:lpstr>Obsługa błędu  - wyjatki</vt:lpstr>
      <vt:lpstr>Dostęp do plików i OS</vt:lpstr>
      <vt:lpstr>Format json</vt:lpstr>
      <vt:lpstr>Prezentacja programu PowerPoint</vt:lpstr>
      <vt:lpstr>Moduły pythona dla obsługi xml</vt:lpstr>
      <vt:lpstr>Moduły w języku python</vt:lpstr>
      <vt:lpstr>metaprogramowanie</vt:lpstr>
      <vt:lpstr>metaprogramowanie</vt:lpstr>
      <vt:lpstr>metaprogramowanie</vt:lpstr>
      <vt:lpstr>enumeracje</vt:lpstr>
      <vt:lpstr>wielowątkowość</vt:lpstr>
      <vt:lpstr>Biblioteka concurrent.futures  </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Scikit-learn</vt:lpstr>
      <vt:lpstr>TensorFlow</vt:lpstr>
      <vt:lpstr>KERAS</vt:lpstr>
      <vt:lpstr>Imlementacja algorymów AI z użyciem rożnych języków programowania</vt:lpstr>
      <vt:lpstr>HTML5</vt:lpstr>
      <vt:lpstr>CSS 3</vt:lpstr>
      <vt:lpstr>JavaScript</vt:lpstr>
      <vt:lpstr>Architektura pliku HTML5</vt:lpstr>
      <vt:lpstr>MODEL DOM</vt:lpstr>
      <vt:lpstr>MVC</vt:lpstr>
      <vt:lpstr>BOOTSTRAP</vt:lpstr>
      <vt:lpstr>Tworzenie aplikacji www z użyciem Pythona</vt:lpstr>
      <vt:lpstr>DJANGO</vt:lpstr>
      <vt:lpstr>FLASK</vt:lpstr>
      <vt:lpstr>Pyramid</vt:lpstr>
      <vt:lpstr>BOTTLE</vt:lpstr>
      <vt:lpstr>Certyfikcja</vt:lpstr>
      <vt:lpstr>Podsumowanie </vt:lpstr>
      <vt:lpstr>Dziękuję za uwagę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6</cp:revision>
  <dcterms:created xsi:type="dcterms:W3CDTF">2024-12-08T06:47:35Z</dcterms:created>
  <dcterms:modified xsi:type="dcterms:W3CDTF">2025-11-15T15:11:37Z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